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1105" r:id="rId2"/>
    <p:sldId id="1167" r:id="rId3"/>
    <p:sldId id="1162" r:id="rId4"/>
    <p:sldId id="1141" r:id="rId5"/>
    <p:sldId id="1168" r:id="rId6"/>
    <p:sldId id="1164" r:id="rId7"/>
    <p:sldId id="1165" r:id="rId8"/>
    <p:sldId id="1139" r:id="rId9"/>
    <p:sldId id="1170" r:id="rId10"/>
    <p:sldId id="1152" r:id="rId11"/>
    <p:sldId id="1126" r:id="rId12"/>
    <p:sldId id="1127" r:id="rId13"/>
    <p:sldId id="1135" r:id="rId14"/>
    <p:sldId id="1143" r:id="rId15"/>
    <p:sldId id="1153" r:id="rId16"/>
    <p:sldId id="1159" r:id="rId17"/>
    <p:sldId id="1134" r:id="rId18"/>
    <p:sldId id="1166" r:id="rId19"/>
    <p:sldId id="1160" r:id="rId20"/>
    <p:sldId id="1133" r:id="rId21"/>
    <p:sldId id="1145" r:id="rId22"/>
    <p:sldId id="1137" r:id="rId23"/>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7" userDrawn="1">
          <p15:clr>
            <a:srgbClr val="A4A3A4"/>
          </p15:clr>
        </p15:guide>
        <p15:guide id="2" pos="27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2F"/>
    <a:srgbClr val="FFFAEB"/>
    <a:srgbClr val="FEF4EC"/>
    <a:srgbClr val="1E7FC7"/>
    <a:srgbClr val="17AF2C"/>
    <a:srgbClr val="552214"/>
    <a:srgbClr val="7D592F"/>
    <a:srgbClr val="15592F"/>
    <a:srgbClr val="E7E5DD"/>
    <a:srgbClr val="E5D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51" autoAdjust="0"/>
    <p:restoredTop sz="84133" autoAdjust="0"/>
  </p:normalViewPr>
  <p:slideViewPr>
    <p:cSldViewPr snapToGrid="0" showGuides="1">
      <p:cViewPr varScale="1">
        <p:scale>
          <a:sx n="96" d="100"/>
          <a:sy n="96" d="100"/>
        </p:scale>
        <p:origin x="1626" y="78"/>
      </p:cViewPr>
      <p:guideLst>
        <p:guide orient="horz" pos="2047"/>
        <p:guide pos="2767"/>
      </p:guideLst>
    </p:cSldViewPr>
  </p:slideViewPr>
  <p:notesTextViewPr>
    <p:cViewPr>
      <p:scale>
        <a:sx n="1" d="1"/>
        <a:sy n="1" d="1"/>
      </p:scale>
      <p:origin x="0" y="0"/>
    </p:cViewPr>
  </p:notesTextViewPr>
  <p:sorterViewPr>
    <p:cViewPr>
      <p:scale>
        <a:sx n="100" d="100"/>
        <a:sy n="100" d="100"/>
      </p:scale>
      <p:origin x="0" y="-556"/>
    </p:cViewPr>
  </p:sorterViewPr>
  <p:notesViewPr>
    <p:cSldViewPr snapToGrid="0">
      <p:cViewPr varScale="1">
        <p:scale>
          <a:sx n="81" d="100"/>
          <a:sy n="81" d="100"/>
        </p:scale>
        <p:origin x="319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7324;&#24693;\Downloads\20171129&#21942;&#26989;&#36039;&#26009;&#29992;&#20250;&#21729;&#20998;&#2651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84-4095-AA9B-4A20DB9AB00D}"/>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7384-4095-AA9B-4A20DB9AB00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7384-4095-AA9B-4A20DB9AB00D}"/>
              </c:ext>
            </c:extLst>
          </c:dPt>
          <c:dPt>
            <c:idx val="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7-7384-4095-AA9B-4A20DB9AB00D}"/>
              </c:ext>
            </c:extLst>
          </c:dPt>
          <c:dPt>
            <c:idx val="4"/>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9-7384-4095-AA9B-4A20DB9AB00D}"/>
              </c:ext>
            </c:extLst>
          </c:dPt>
          <c:dPt>
            <c:idx val="5"/>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B-7384-4095-AA9B-4A20DB9AB00D}"/>
              </c:ext>
            </c:extLst>
          </c:dPt>
          <c:dLbls>
            <c:dLbl>
              <c:idx val="0"/>
              <c:delete val="1"/>
              <c:extLst>
                <c:ext xmlns:c15="http://schemas.microsoft.com/office/drawing/2012/chart" uri="{CE6537A1-D6FC-4f65-9D91-7224C49458BB}"/>
                <c:ext xmlns:c16="http://schemas.microsoft.com/office/drawing/2014/chart" uri="{C3380CC4-5D6E-409C-BE32-E72D297353CC}">
                  <c16:uniqueId val="{00000001-7384-4095-AA9B-4A20DB9AB00D}"/>
                </c:ext>
              </c:extLst>
            </c:dLbl>
            <c:dLbl>
              <c:idx val="1"/>
              <c:layout>
                <c:manualLayout>
                  <c:x val="-1.4116182109979251E-2"/>
                  <c:y val="-5.8078891469378446E-2"/>
                </c:manualLayout>
              </c:layout>
              <c:tx>
                <c:rich>
                  <a:bodyPr/>
                  <a:lstStyle/>
                  <a:p>
                    <a:fld id="{2B54E09B-5AFF-47ED-8E96-5DB7DFF4A162}" type="CATEGORYNAME">
                      <a:rPr lang="ja-JP" altLang="en-US"/>
                      <a:pPr/>
                      <a:t>[分類名]</a:t>
                    </a:fld>
                    <a:r>
                      <a:rPr lang="ja-JP" altLang="en-US" baseline="0" dirty="0"/>
                      <a:t>
</a:t>
                    </a:r>
                    <a:r>
                      <a:rPr lang="en-US" altLang="ja-JP" baseline="0" dirty="0"/>
                      <a:t>43</a:t>
                    </a:r>
                    <a:r>
                      <a:rPr lang="ja-JP" altLang="en-US"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384-4095-AA9B-4A20DB9AB00D}"/>
                </c:ext>
              </c:extLst>
            </c:dLbl>
            <c:dLbl>
              <c:idx val="2"/>
              <c:layout>
                <c:manualLayout>
                  <c:x val="-6.7258573056582685E-2"/>
                  <c:y val="-0.21412406285704069"/>
                </c:manualLayout>
              </c:layout>
              <c:tx>
                <c:rich>
                  <a:bodyPr/>
                  <a:lstStyle/>
                  <a:p>
                    <a:fld id="{E2449C2E-8095-4B8C-BC0F-F308C898016A}" type="CATEGORYNAME">
                      <a:rPr lang="ja-JP" altLang="en-US"/>
                      <a:pPr/>
                      <a:t>[分類名]</a:t>
                    </a:fld>
                    <a:r>
                      <a:rPr lang="ja-JP" altLang="en-US" baseline="0" dirty="0"/>
                      <a:t>
</a:t>
                    </a:r>
                    <a:r>
                      <a:rPr lang="en-US" altLang="ja-JP" baseline="0" dirty="0"/>
                      <a:t>31</a:t>
                    </a:r>
                    <a:r>
                      <a:rPr lang="ja-JP" altLang="en-US"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384-4095-AA9B-4A20DB9AB00D}"/>
                </c:ext>
              </c:extLst>
            </c:dLbl>
            <c:dLbl>
              <c:idx val="3"/>
              <c:layout>
                <c:manualLayout>
                  <c:x val="-2.367808704545674E-2"/>
                  <c:y val="6.179739672127950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384-4095-AA9B-4A20DB9AB00D}"/>
                </c:ext>
              </c:extLst>
            </c:dLbl>
            <c:dLbl>
              <c:idx val="4"/>
              <c:layout>
                <c:manualLayout>
                  <c:x val="-1.553653767191944E-2"/>
                  <c:y val="1.1610171282022946E-2"/>
                </c:manualLayout>
              </c:layout>
              <c:tx>
                <c:rich>
                  <a:bodyPr/>
                  <a:lstStyle/>
                  <a:p>
                    <a:fld id="{F4E1A314-356B-498E-BE4B-EFE3D3CCE7AD}" type="CATEGORYNAME">
                      <a:rPr lang="ja-JP" altLang="en-US"/>
                      <a:pPr/>
                      <a:t>[分類名]</a:t>
                    </a:fld>
                    <a:r>
                      <a:rPr lang="ja-JP" altLang="en-US" baseline="0" dirty="0"/>
                      <a:t>
</a:t>
                    </a:r>
                    <a:r>
                      <a:rPr lang="en-US" altLang="ja-JP" baseline="0" dirty="0"/>
                      <a:t>8</a:t>
                    </a:r>
                    <a:r>
                      <a:rPr lang="ja-JP" altLang="en-US" baseline="0" dirty="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384-4095-AA9B-4A20DB9AB00D}"/>
                </c:ext>
              </c:extLst>
            </c:dLbl>
            <c:dLbl>
              <c:idx val="5"/>
              <c:layout>
                <c:manualLayout>
                  <c:x val="0.20122494444009661"/>
                  <c:y val="0"/>
                </c:manualLayout>
              </c:layout>
              <c:tx>
                <c:rich>
                  <a:bodyPr/>
                  <a:lstStyle/>
                  <a:p>
                    <a:fld id="{06B6544B-50FA-4684-9084-06CC3456D3B6}" type="CATEGORYNAME">
                      <a:rPr lang="ja-JP" altLang="en-US"/>
                      <a:pPr/>
                      <a:t>[分類名]</a:t>
                    </a:fld>
                    <a:r>
                      <a:rPr lang="ja-JP" altLang="en-US" baseline="0" dirty="0"/>
                      <a:t>
</a:t>
                    </a:r>
                    <a:r>
                      <a:rPr lang="en-US" altLang="ja-JP" baseline="0" dirty="0"/>
                      <a:t>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384-4095-AA9B-4A20DB9AB00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年代!$D$4:$D$9</c:f>
              <c:strCache>
                <c:ptCount val="6"/>
                <c:pt idx="0">
                  <c:v>10代</c:v>
                </c:pt>
                <c:pt idx="1">
                  <c:v>20代</c:v>
                </c:pt>
                <c:pt idx="2">
                  <c:v>30代</c:v>
                </c:pt>
                <c:pt idx="3">
                  <c:v>40代</c:v>
                </c:pt>
                <c:pt idx="4">
                  <c:v>50代</c:v>
                </c:pt>
                <c:pt idx="5">
                  <c:v>60歳以上</c:v>
                </c:pt>
              </c:strCache>
            </c:strRef>
          </c:cat>
          <c:val>
            <c:numRef>
              <c:f>年代!$E$4:$E$9</c:f>
              <c:numCache>
                <c:formatCode>General</c:formatCode>
                <c:ptCount val="6"/>
                <c:pt idx="0">
                  <c:v>31</c:v>
                </c:pt>
                <c:pt idx="1">
                  <c:v>4614</c:v>
                </c:pt>
                <c:pt idx="2">
                  <c:v>2728</c:v>
                </c:pt>
                <c:pt idx="3">
                  <c:v>1235</c:v>
                </c:pt>
                <c:pt idx="4">
                  <c:v>700</c:v>
                </c:pt>
                <c:pt idx="5">
                  <c:v>321</c:v>
                </c:pt>
              </c:numCache>
            </c:numRef>
          </c:val>
          <c:extLst>
            <c:ext xmlns:c16="http://schemas.microsoft.com/office/drawing/2014/chart" uri="{C3380CC4-5D6E-409C-BE32-E72D297353CC}">
              <c16:uniqueId val="{0000000C-7384-4095-AA9B-4A20DB9AB0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sz="1400" b="1" dirty="0">
              <a:latin typeface="Meiryo UI" panose="020B0604030504040204" pitchFamily="50" charset="-128"/>
              <a:ea typeface="Meiryo UI" panose="020B0604030504040204" pitchFamily="50" charset="-128"/>
            </a:endParaRPr>
          </a:p>
        </c:rich>
      </c:tx>
      <c:overlay val="0"/>
      <c:spPr>
        <a:noFill/>
        <a:ln>
          <a:noFill/>
        </a:ln>
        <a:effectLst/>
      </c:spPr>
      <c:txPr>
        <a:bodyPr rot="0" spcFirstLastPara="1" vertOverflow="ellipsis" vert="horz" wrap="square" anchor="ctr" anchorCtr="1"/>
        <a:lstStyle/>
        <a:p>
          <a:pPr>
            <a:defRPr sz="1200" b="1" i="0" u="none" strike="noStrike" kern="1200" cap="all" spc="150" baseline="0">
              <a:solidFill>
                <a:schemeClr val="tx1">
                  <a:lumMod val="50000"/>
                  <a:lumOff val="50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col"/>
        <c:grouping val="clustered"/>
        <c:varyColors val="0"/>
        <c:ser>
          <c:idx val="0"/>
          <c:order val="0"/>
          <c:tx>
            <c:strRef>
              <c:f>Sheet1!$B$1</c:f>
              <c:strCache>
                <c:ptCount val="1"/>
                <c:pt idx="0">
                  <c:v>2015</c:v>
                </c:pt>
              </c:strCache>
            </c:strRef>
          </c:tx>
          <c:spPr>
            <a:pattFill prst="narHorz">
              <a:fgClr>
                <a:schemeClr val="accent2">
                  <a:tint val="54000"/>
                </a:schemeClr>
              </a:fgClr>
              <a:bgClr>
                <a:schemeClr val="accent2">
                  <a:tint val="54000"/>
                  <a:lumMod val="20000"/>
                  <a:lumOff val="80000"/>
                </a:schemeClr>
              </a:bgClr>
            </a:pattFill>
            <a:ln>
              <a:noFill/>
            </a:ln>
            <a:effectLst>
              <a:innerShdw blurRad="114300">
                <a:schemeClr val="accent2">
                  <a:tint val="54000"/>
                </a:schemeClr>
              </a:innerShdw>
            </a:effectLst>
          </c:spPr>
          <c:invertIfNegative val="0"/>
          <c:cat>
            <c:strRef>
              <c:f>Sheet1!$A$2</c:f>
              <c:strCache>
                <c:ptCount val="1"/>
                <c:pt idx="0">
                  <c:v>カテゴリ 1</c:v>
                </c:pt>
              </c:strCache>
            </c:strRef>
          </c:cat>
          <c:val>
            <c:numRef>
              <c:f>Sheet1!$B$2</c:f>
              <c:numCache>
                <c:formatCode>General</c:formatCode>
                <c:ptCount val="1"/>
                <c:pt idx="0">
                  <c:v>2000</c:v>
                </c:pt>
              </c:numCache>
            </c:numRef>
          </c:val>
          <c:extLst>
            <c:ext xmlns:c16="http://schemas.microsoft.com/office/drawing/2014/chart" uri="{C3380CC4-5D6E-409C-BE32-E72D297353CC}">
              <c16:uniqueId val="{00000000-6BAE-4F46-AA38-D893343E9822}"/>
            </c:ext>
          </c:extLst>
        </c:ser>
        <c:ser>
          <c:idx val="1"/>
          <c:order val="1"/>
          <c:tx>
            <c:strRef>
              <c:f>Sheet1!$C$1</c:f>
              <c:strCache>
                <c:ptCount val="1"/>
                <c:pt idx="0">
                  <c:v>2016</c:v>
                </c:pt>
              </c:strCache>
            </c:strRef>
          </c:tx>
          <c:spPr>
            <a:pattFill prst="narHorz">
              <a:fgClr>
                <a:schemeClr val="accent2">
                  <a:tint val="77000"/>
                </a:schemeClr>
              </a:fgClr>
              <a:bgClr>
                <a:schemeClr val="accent2">
                  <a:tint val="77000"/>
                  <a:lumMod val="20000"/>
                  <a:lumOff val="80000"/>
                </a:schemeClr>
              </a:bgClr>
            </a:pattFill>
            <a:ln>
              <a:noFill/>
            </a:ln>
            <a:effectLst>
              <a:innerShdw blurRad="114300">
                <a:schemeClr val="accent2">
                  <a:tint val="77000"/>
                </a:schemeClr>
              </a:innerShdw>
            </a:effectLst>
          </c:spPr>
          <c:invertIfNegative val="0"/>
          <c:cat>
            <c:strRef>
              <c:f>Sheet1!$A$2</c:f>
              <c:strCache>
                <c:ptCount val="1"/>
                <c:pt idx="0">
                  <c:v>カテゴリ 1</c:v>
                </c:pt>
              </c:strCache>
            </c:strRef>
          </c:cat>
          <c:val>
            <c:numRef>
              <c:f>Sheet1!$C$2</c:f>
              <c:numCache>
                <c:formatCode>General</c:formatCode>
                <c:ptCount val="1"/>
                <c:pt idx="0">
                  <c:v>5000</c:v>
                </c:pt>
              </c:numCache>
            </c:numRef>
          </c:val>
          <c:extLst>
            <c:ext xmlns:c16="http://schemas.microsoft.com/office/drawing/2014/chart" uri="{C3380CC4-5D6E-409C-BE32-E72D297353CC}">
              <c16:uniqueId val="{00000001-6BAE-4F46-AA38-D893343E9822}"/>
            </c:ext>
          </c:extLst>
        </c:ser>
        <c:ser>
          <c:idx val="2"/>
          <c:order val="2"/>
          <c:tx>
            <c:strRef>
              <c:f>Sheet1!$D$1</c:f>
              <c:strCache>
                <c:ptCount val="1"/>
                <c:pt idx="0">
                  <c:v>2017</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c:f>
              <c:strCache>
                <c:ptCount val="1"/>
                <c:pt idx="0">
                  <c:v>カテゴリ 1</c:v>
                </c:pt>
              </c:strCache>
            </c:strRef>
          </c:cat>
          <c:val>
            <c:numRef>
              <c:f>Sheet1!$D$2</c:f>
              <c:numCache>
                <c:formatCode>General</c:formatCode>
                <c:ptCount val="1"/>
                <c:pt idx="0">
                  <c:v>12000</c:v>
                </c:pt>
              </c:numCache>
            </c:numRef>
          </c:val>
          <c:extLst>
            <c:ext xmlns:c16="http://schemas.microsoft.com/office/drawing/2014/chart" uri="{C3380CC4-5D6E-409C-BE32-E72D297353CC}">
              <c16:uniqueId val="{00000002-6BAE-4F46-AA38-D893343E9822}"/>
            </c:ext>
          </c:extLst>
        </c:ser>
        <c:ser>
          <c:idx val="3"/>
          <c:order val="3"/>
          <c:tx>
            <c:strRef>
              <c:f>Sheet1!$E$1</c:f>
              <c:strCache>
                <c:ptCount val="1"/>
                <c:pt idx="0">
                  <c:v>2018</c:v>
                </c:pt>
              </c:strCache>
            </c:strRef>
          </c:tx>
          <c:spPr>
            <a:pattFill prst="narHorz">
              <a:fgClr>
                <a:schemeClr val="accent2">
                  <a:shade val="76000"/>
                </a:schemeClr>
              </a:fgClr>
              <a:bgClr>
                <a:schemeClr val="accent2">
                  <a:shade val="76000"/>
                  <a:lumMod val="20000"/>
                  <a:lumOff val="80000"/>
                </a:schemeClr>
              </a:bgClr>
            </a:pattFill>
            <a:ln>
              <a:noFill/>
            </a:ln>
            <a:effectLst>
              <a:innerShdw blurRad="114300">
                <a:schemeClr val="accent2">
                  <a:shade val="76000"/>
                </a:schemeClr>
              </a:innerShdw>
            </a:effectLst>
          </c:spPr>
          <c:invertIfNegative val="0"/>
          <c:cat>
            <c:strRef>
              <c:f>Sheet1!$A$2</c:f>
              <c:strCache>
                <c:ptCount val="1"/>
                <c:pt idx="0">
                  <c:v>カテゴリ 1</c:v>
                </c:pt>
              </c:strCache>
            </c:strRef>
          </c:cat>
          <c:val>
            <c:numRef>
              <c:f>Sheet1!$E$2</c:f>
              <c:numCache>
                <c:formatCode>General</c:formatCode>
                <c:ptCount val="1"/>
                <c:pt idx="0">
                  <c:v>16500</c:v>
                </c:pt>
              </c:numCache>
            </c:numRef>
          </c:val>
          <c:extLst>
            <c:ext xmlns:c16="http://schemas.microsoft.com/office/drawing/2014/chart" uri="{C3380CC4-5D6E-409C-BE32-E72D297353CC}">
              <c16:uniqueId val="{00000003-6BAE-4F46-AA38-D893343E9822}"/>
            </c:ext>
          </c:extLst>
        </c:ser>
        <c:ser>
          <c:idx val="4"/>
          <c:order val="4"/>
          <c:tx>
            <c:strRef>
              <c:f>Sheet1!$F$1</c:f>
              <c:strCache>
                <c:ptCount val="1"/>
                <c:pt idx="0">
                  <c:v>2019.9</c:v>
                </c:pt>
              </c:strCache>
            </c:strRef>
          </c:tx>
          <c:spPr>
            <a:pattFill prst="narHorz">
              <a:fgClr>
                <a:schemeClr val="accent2">
                  <a:shade val="53000"/>
                </a:schemeClr>
              </a:fgClr>
              <a:bgClr>
                <a:schemeClr val="accent2">
                  <a:shade val="53000"/>
                  <a:lumMod val="20000"/>
                  <a:lumOff val="80000"/>
                </a:schemeClr>
              </a:bgClr>
            </a:pattFill>
            <a:ln>
              <a:noFill/>
            </a:ln>
            <a:effectLst>
              <a:innerShdw blurRad="114300">
                <a:schemeClr val="accent2">
                  <a:shade val="53000"/>
                </a:schemeClr>
              </a:innerShdw>
            </a:effectLst>
          </c:spPr>
          <c:invertIfNegative val="0"/>
          <c:cat>
            <c:strRef>
              <c:f>Sheet1!$A$2</c:f>
              <c:strCache>
                <c:ptCount val="1"/>
                <c:pt idx="0">
                  <c:v>カテゴリ 1</c:v>
                </c:pt>
              </c:strCache>
            </c:strRef>
          </c:cat>
          <c:val>
            <c:numRef>
              <c:f>Sheet1!$F$2</c:f>
              <c:numCache>
                <c:formatCode>General</c:formatCode>
                <c:ptCount val="1"/>
                <c:pt idx="0">
                  <c:v>21000</c:v>
                </c:pt>
              </c:numCache>
            </c:numRef>
          </c:val>
          <c:extLst>
            <c:ext xmlns:c16="http://schemas.microsoft.com/office/drawing/2014/chart" uri="{C3380CC4-5D6E-409C-BE32-E72D297353CC}">
              <c16:uniqueId val="{00000004-6BAE-4F46-AA38-D893343E9822}"/>
            </c:ext>
          </c:extLst>
        </c:ser>
        <c:dLbls>
          <c:showLegendKey val="0"/>
          <c:showVal val="0"/>
          <c:showCatName val="0"/>
          <c:showSerName val="0"/>
          <c:showPercent val="0"/>
          <c:showBubbleSize val="0"/>
        </c:dLbls>
        <c:gapWidth val="164"/>
        <c:overlap val="-22"/>
        <c:axId val="251529864"/>
        <c:axId val="251527120"/>
      </c:barChart>
      <c:catAx>
        <c:axId val="251529864"/>
        <c:scaling>
          <c:orientation val="minMax"/>
        </c:scaling>
        <c:delete val="1"/>
        <c:axPos val="b"/>
        <c:numFmt formatCode="General" sourceLinked="1"/>
        <c:majorTickMark val="none"/>
        <c:minorTickMark val="none"/>
        <c:tickLblPos val="nextTo"/>
        <c:crossAx val="251527120"/>
        <c:crosses val="autoZero"/>
        <c:auto val="1"/>
        <c:lblAlgn val="ctr"/>
        <c:lblOffset val="100"/>
        <c:noMultiLvlLbl val="0"/>
      </c:catAx>
      <c:valAx>
        <c:axId val="251527120"/>
        <c:scaling>
          <c:orientation val="minMax"/>
        </c:scaling>
        <c:delete val="0"/>
        <c:axPos val="l"/>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51529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spPr>
            <a:solidFill>
              <a:srgbClr val="ED7D31"/>
            </a:solidFill>
          </c:spPr>
          <c:dPt>
            <c:idx val="0"/>
            <c:bubble3D val="0"/>
            <c:spPr>
              <a:solidFill>
                <a:srgbClr val="ED7D31"/>
              </a:solidFill>
              <a:ln w="19050">
                <a:solidFill>
                  <a:schemeClr val="lt1"/>
                </a:solidFill>
              </a:ln>
              <a:effectLst/>
            </c:spPr>
            <c:extLst>
              <c:ext xmlns:c16="http://schemas.microsoft.com/office/drawing/2014/chart" uri="{C3380CC4-5D6E-409C-BE32-E72D297353CC}">
                <c16:uniqueId val="{00000001-E481-4CB2-A71B-9FA32E36A794}"/>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E481-4CB2-A71B-9FA32E36A794}"/>
              </c:ext>
            </c:extLst>
          </c:dPt>
          <c:dPt>
            <c:idx val="2"/>
            <c:bubble3D val="0"/>
            <c:spPr>
              <a:solidFill>
                <a:srgbClr val="ED7D31"/>
              </a:solidFill>
              <a:ln w="19050">
                <a:solidFill>
                  <a:schemeClr val="lt1"/>
                </a:solidFill>
              </a:ln>
              <a:effectLst/>
            </c:spPr>
            <c:extLst>
              <c:ext xmlns:c16="http://schemas.microsoft.com/office/drawing/2014/chart" uri="{C3380CC4-5D6E-409C-BE32-E72D297353CC}">
                <c16:uniqueId val="{00000005-E481-4CB2-A71B-9FA32E36A794}"/>
              </c:ext>
            </c:extLst>
          </c:dPt>
          <c:dPt>
            <c:idx val="3"/>
            <c:bubble3D val="0"/>
            <c:spPr>
              <a:solidFill>
                <a:srgbClr val="ED7D31"/>
              </a:solidFill>
              <a:ln w="19050">
                <a:solidFill>
                  <a:schemeClr val="lt1"/>
                </a:solidFill>
              </a:ln>
              <a:effectLst/>
            </c:spPr>
            <c:extLst>
              <c:ext xmlns:c16="http://schemas.microsoft.com/office/drawing/2014/chart" uri="{C3380CC4-5D6E-409C-BE32-E72D297353CC}">
                <c16:uniqueId val="{00000007-E481-4CB2-A71B-9FA32E36A794}"/>
              </c:ext>
            </c:extLst>
          </c:dPt>
          <c:dPt>
            <c:idx val="4"/>
            <c:bubble3D val="0"/>
            <c:spPr>
              <a:solidFill>
                <a:srgbClr val="ED7D31"/>
              </a:solidFill>
              <a:ln w="19050">
                <a:solidFill>
                  <a:schemeClr val="lt1"/>
                </a:solidFill>
              </a:ln>
              <a:effectLst/>
            </c:spPr>
            <c:extLst>
              <c:ext xmlns:c16="http://schemas.microsoft.com/office/drawing/2014/chart" uri="{C3380CC4-5D6E-409C-BE32-E72D297353CC}">
                <c16:uniqueId val="{00000009-E481-4CB2-A71B-9FA32E36A794}"/>
              </c:ext>
            </c:extLst>
          </c:dPt>
          <c:dLbls>
            <c:dLbl>
              <c:idx val="0"/>
              <c:layout>
                <c:manualLayout>
                  <c:x val="-0.13439695649096955"/>
                  <c:y val="-4.9260237288819356E-2"/>
                </c:manualLayout>
              </c:layout>
              <c:tx>
                <c:rich>
                  <a:bodyPr/>
                  <a:lstStyle/>
                  <a:p>
                    <a:fld id="{226CAC53-878D-4826-838B-A7650934A55C}" type="CATEGORYNAME">
                      <a:rPr lang="ja-JP" altLang="en-US"/>
                      <a:pPr/>
                      <a:t>[分類名]</a:t>
                    </a:fld>
                    <a:r>
                      <a:rPr lang="ja-JP" altLang="en-US"/>
                      <a:t>
</a:t>
                    </a:r>
                    <a:r>
                      <a:rPr lang="en-US" altLang="ja-JP"/>
                      <a:t>55%</a:t>
                    </a:r>
                  </a:p>
                </c:rich>
              </c:tx>
              <c:dLblPos val="bestFit"/>
              <c:showLegendKey val="0"/>
              <c:showVal val="0"/>
              <c:showCatName val="1"/>
              <c:showSerName val="0"/>
              <c:showPercent val="1"/>
              <c:showBubbleSize val="0"/>
              <c:extLst>
                <c:ext xmlns:c15="http://schemas.microsoft.com/office/drawing/2012/chart" uri="{CE6537A1-D6FC-4f65-9D91-7224C49458BB}">
                  <c15:layout>
                    <c:manualLayout>
                      <c:w val="0.39252774086785247"/>
                      <c:h val="0.26459045414417615"/>
                    </c:manualLayout>
                  </c15:layout>
                  <c15:dlblFieldTable/>
                  <c15:showDataLabelsRange val="0"/>
                </c:ext>
                <c:ext xmlns:c16="http://schemas.microsoft.com/office/drawing/2014/chart" uri="{C3380CC4-5D6E-409C-BE32-E72D297353CC}">
                  <c16:uniqueId val="{00000001-E481-4CB2-A71B-9FA32E36A794}"/>
                </c:ext>
              </c:extLst>
            </c:dLbl>
            <c:dLbl>
              <c:idx val="1"/>
              <c:layout>
                <c:manualLayout>
                  <c:x val="0.15959638583302632"/>
                  <c:y val="8.9104325470768575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6921363891003539"/>
                      <c:h val="0.32636059443970372"/>
                    </c:manualLayout>
                  </c15:layout>
                </c:ext>
                <c:ext xmlns:c16="http://schemas.microsoft.com/office/drawing/2014/chart" uri="{C3380CC4-5D6E-409C-BE32-E72D297353CC}">
                  <c16:uniqueId val="{00000003-E481-4CB2-A71B-9FA32E36A794}"/>
                </c:ext>
              </c:extLst>
            </c:dLbl>
            <c:dLbl>
              <c:idx val="2"/>
              <c:layout>
                <c:manualLayout>
                  <c:x val="0"/>
                  <c:y val="9.29670178781159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0739077436325144"/>
                      <c:h val="0.29485742345984906"/>
                    </c:manualLayout>
                  </c15:layout>
                </c:ext>
                <c:ext xmlns:c16="http://schemas.microsoft.com/office/drawing/2014/chart" uri="{C3380CC4-5D6E-409C-BE32-E72D297353CC}">
                  <c16:uniqueId val="{00000005-E481-4CB2-A71B-9FA32E36A794}"/>
                </c:ext>
              </c:extLst>
            </c:dLbl>
            <c:dLbl>
              <c:idx val="3"/>
              <c:layout>
                <c:manualLayout>
                  <c:x val="-0.15587732044745192"/>
                  <c:y val="-3.9961121186210244E-2"/>
                </c:manualLayout>
              </c:layout>
              <c:tx>
                <c:rich>
                  <a:bodyPr/>
                  <a:lstStyle/>
                  <a:p>
                    <a:fld id="{095F2D2D-D7D3-4BB3-9F99-1D268AA3F72E}" type="CATEGORYNAME">
                      <a:rPr lang="en-US" altLang="ja-JP"/>
                      <a:pPr/>
                      <a:t>[分類名]</a:t>
                    </a:fld>
                    <a:fld id="{1114C64A-42A8-47C0-9EC7-27AA4D435F5B}" type="PERCENTAGE">
                      <a:rPr lang="en-US" altLang="ja-JP"/>
                      <a:pPr/>
                      <a:t>[パーセンテージ]</a:t>
                    </a:fld>
                    <a:endParaRPr lang="ja-JP" alt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40739077436325144"/>
                      <c:h val="0.38434885211106989"/>
                    </c:manualLayout>
                  </c15:layout>
                  <c15:dlblFieldTable/>
                  <c15:showDataLabelsRange val="0"/>
                </c:ext>
                <c:ext xmlns:c16="http://schemas.microsoft.com/office/drawing/2014/chart" uri="{C3380CC4-5D6E-409C-BE32-E72D297353CC}">
                  <c16:uniqueId val="{00000007-E481-4CB2-A71B-9FA32E36A794}"/>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2"/>
                <c:pt idx="0">
                  <c:v>日本</c:v>
                </c:pt>
                <c:pt idx="1">
                  <c:v>外国籍</c:v>
                </c:pt>
              </c:strCache>
            </c:strRef>
          </c:cat>
          <c:val>
            <c:numRef>
              <c:f>Sheet1!$B$2:$B$6</c:f>
              <c:numCache>
                <c:formatCode>General</c:formatCode>
                <c:ptCount val="5"/>
                <c:pt idx="0">
                  <c:v>55</c:v>
                </c:pt>
                <c:pt idx="1">
                  <c:v>45</c:v>
                </c:pt>
              </c:numCache>
            </c:numRef>
          </c:val>
          <c:extLst>
            <c:ext xmlns:c16="http://schemas.microsoft.com/office/drawing/2014/chart" uri="{C3380CC4-5D6E-409C-BE32-E72D297353CC}">
              <c16:uniqueId val="{0000000A-E481-4CB2-A71B-9FA32E36A794}"/>
            </c:ext>
          </c:extLst>
        </c:ser>
        <c:ser>
          <c:idx val="1"/>
          <c:order val="1"/>
          <c:tx>
            <c:strRef>
              <c:f>Sheet1!$C$1</c:f>
              <c:strCache>
                <c:ptCount val="1"/>
                <c:pt idx="0">
                  <c:v>列4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E481-4CB2-A71B-9FA32E36A7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E481-4CB2-A71B-9FA32E36A7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E481-4CB2-A71B-9FA32E36A7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E481-4CB2-A71B-9FA32E36A79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E481-4CB2-A71B-9FA32E36A794}"/>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2"/>
                <c:pt idx="0">
                  <c:v>日本</c:v>
                </c:pt>
                <c:pt idx="1">
                  <c:v>外国籍</c:v>
                </c:pt>
              </c:strCache>
            </c:strRef>
          </c:cat>
          <c:val>
            <c:numRef>
              <c:f>Sheet1!$C$2:$C$6</c:f>
              <c:numCache>
                <c:formatCode>General</c:formatCode>
                <c:ptCount val="5"/>
              </c:numCache>
            </c:numRef>
          </c:val>
          <c:extLst>
            <c:ext xmlns:c16="http://schemas.microsoft.com/office/drawing/2014/chart" uri="{C3380CC4-5D6E-409C-BE32-E72D297353CC}">
              <c16:uniqueId val="{00000015-E481-4CB2-A71B-9FA32E36A794}"/>
            </c:ext>
          </c:extLst>
        </c:ser>
        <c:ser>
          <c:idx val="2"/>
          <c:order val="2"/>
          <c:tx>
            <c:strRef>
              <c:f>Sheet1!$D$1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7-E481-4CB2-A71B-9FA32E36A79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9-E481-4CB2-A71B-9FA32E36A79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B-E481-4CB2-A71B-9FA32E36A79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D-E481-4CB2-A71B-9FA32E36A79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F-E481-4CB2-A71B-9FA32E36A794}"/>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2"/>
                <c:pt idx="0">
                  <c:v>日本</c:v>
                </c:pt>
                <c:pt idx="1">
                  <c:v>外国籍</c:v>
                </c:pt>
              </c:strCache>
            </c:strRef>
          </c:cat>
          <c:val>
            <c:numRef>
              <c:f>Sheet1!$D$2:$D$6</c:f>
              <c:numCache>
                <c:formatCode>General</c:formatCode>
                <c:ptCount val="5"/>
              </c:numCache>
            </c:numRef>
          </c:val>
          <c:extLst>
            <c:ext xmlns:c16="http://schemas.microsoft.com/office/drawing/2014/chart" uri="{C3380CC4-5D6E-409C-BE32-E72D297353CC}">
              <c16:uniqueId val="{00000020-E481-4CB2-A71B-9FA32E36A794}"/>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中国語力</c:v>
                </c:pt>
              </c:strCache>
            </c:strRef>
          </c:tx>
          <c:spPr>
            <a:solidFill>
              <a:srgbClr val="FF3300"/>
            </a:solidFill>
          </c:spPr>
          <c:dPt>
            <c:idx val="0"/>
            <c:bubble3D val="0"/>
            <c:spPr>
              <a:solidFill>
                <a:srgbClr val="FF3300"/>
              </a:solidFill>
              <a:ln w="19050">
                <a:solidFill>
                  <a:schemeClr val="lt1"/>
                </a:solidFill>
              </a:ln>
              <a:effectLst/>
            </c:spPr>
            <c:extLst>
              <c:ext xmlns:c16="http://schemas.microsoft.com/office/drawing/2014/chart" uri="{C3380CC4-5D6E-409C-BE32-E72D297353CC}">
                <c16:uniqueId val="{00000001-85F4-41E7-A3D7-E8BDE2E9D73C}"/>
              </c:ext>
            </c:extLst>
          </c:dPt>
          <c:dPt>
            <c:idx val="1"/>
            <c:bubble3D val="0"/>
            <c:spPr>
              <a:solidFill>
                <a:srgbClr val="FF3300">
                  <a:alpha val="68000"/>
                </a:srgbClr>
              </a:solidFill>
              <a:ln w="19050">
                <a:solidFill>
                  <a:schemeClr val="lt1"/>
                </a:solidFill>
              </a:ln>
              <a:effectLst/>
            </c:spPr>
            <c:extLst>
              <c:ext xmlns:c16="http://schemas.microsoft.com/office/drawing/2014/chart" uri="{C3380CC4-5D6E-409C-BE32-E72D297353CC}">
                <c16:uniqueId val="{00000003-85F4-41E7-A3D7-E8BDE2E9D73C}"/>
              </c:ext>
            </c:extLst>
          </c:dPt>
          <c:dPt>
            <c:idx val="2"/>
            <c:bubble3D val="0"/>
            <c:spPr>
              <a:solidFill>
                <a:srgbClr val="FF3300">
                  <a:alpha val="46000"/>
                </a:srgbClr>
              </a:solidFill>
              <a:ln w="19050">
                <a:solidFill>
                  <a:schemeClr val="lt1"/>
                </a:solidFill>
              </a:ln>
              <a:effectLst/>
            </c:spPr>
            <c:extLst>
              <c:ext xmlns:c16="http://schemas.microsoft.com/office/drawing/2014/chart" uri="{C3380CC4-5D6E-409C-BE32-E72D297353CC}">
                <c16:uniqueId val="{00000005-85F4-41E7-A3D7-E8BDE2E9D73C}"/>
              </c:ext>
            </c:extLst>
          </c:dPt>
          <c:dLbls>
            <c:dLbl>
              <c:idx val="0"/>
              <c:layout>
                <c:manualLayout>
                  <c:x val="-0.20568316377523954"/>
                  <c:y val="-0.22689964111610061"/>
                </c:manualLayout>
              </c:layout>
              <c:spPr>
                <a:noFill/>
                <a:ln>
                  <a:noFill/>
                </a:ln>
                <a:effectLst/>
              </c:spPr>
              <c:txPr>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6554051431553256"/>
                      <c:h val="0.26646178486696009"/>
                    </c:manualLayout>
                  </c15:layout>
                </c:ext>
                <c:ext xmlns:c16="http://schemas.microsoft.com/office/drawing/2014/chart" uri="{C3380CC4-5D6E-409C-BE32-E72D297353CC}">
                  <c16:uniqueId val="{00000001-85F4-41E7-A3D7-E8BDE2E9D73C}"/>
                </c:ext>
              </c:extLst>
            </c:dLbl>
            <c:dLbl>
              <c:idx val="1"/>
              <c:layout>
                <c:manualLayout>
                  <c:x val="1.3347021082651142E-3"/>
                  <c:y val="0.15690306614916627"/>
                </c:manualLayout>
              </c:layout>
              <c:tx>
                <c:rich>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fld id="{1A601988-B235-42B4-B463-3B906907249D}" type="CATEGORYNAME">
                      <a:rPr lang="ja-JP" altLang="en-US" smtClean="0"/>
                      <a:pPr>
                        <a:defRPr sz="900">
                          <a:solidFill>
                            <a:schemeClr val="tx1">
                              <a:lumMod val="75000"/>
                              <a:lumOff val="25000"/>
                            </a:schemeClr>
                          </a:solidFill>
                        </a:defRPr>
                      </a:pPr>
                      <a:t>[分類名]</a:t>
                    </a:fld>
                    <a:endParaRPr lang="ja-JP" altLang="en-US" baseline="0" dirty="0"/>
                  </a:p>
                  <a:p>
                    <a:pPr>
                      <a:defRPr sz="900">
                        <a:solidFill>
                          <a:schemeClr val="tx1">
                            <a:lumMod val="75000"/>
                            <a:lumOff val="25000"/>
                          </a:schemeClr>
                        </a:solidFill>
                      </a:defRPr>
                    </a:pPr>
                    <a:r>
                      <a:rPr lang="ja-JP" altLang="en-US" baseline="0" dirty="0"/>
                      <a:t> </a:t>
                    </a:r>
                    <a:fld id="{535D3C31-7610-4255-BD2D-7E773BAFBC0A}" type="PERCENTAGE">
                      <a:rPr lang="en-US" altLang="ja-JP" baseline="0"/>
                      <a:pPr>
                        <a:defRPr sz="900">
                          <a:solidFill>
                            <a:schemeClr val="tx1">
                              <a:lumMod val="75000"/>
                              <a:lumOff val="25000"/>
                            </a:schemeClr>
                          </a:solidFill>
                        </a:defRPr>
                      </a:pPr>
                      <a:t>[パーセンテージ]</a:t>
                    </a:fld>
                    <a:endParaRPr lang="ja-JP" altLang="en-US" baseline="0" dirty="0"/>
                  </a:p>
                </c:rich>
              </c:tx>
              <c:spPr>
                <a:noFill/>
                <a:ln>
                  <a:noFill/>
                </a:ln>
                <a:effectLst/>
              </c:spPr>
              <c:txPr>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7923288238363643"/>
                      <c:h val="0.22673372322545382"/>
                    </c:manualLayout>
                  </c15:layout>
                  <c15:dlblFieldTable/>
                  <c15:showDataLabelsRange val="0"/>
                </c:ext>
                <c:ext xmlns:c16="http://schemas.microsoft.com/office/drawing/2014/chart" uri="{C3380CC4-5D6E-409C-BE32-E72D297353CC}">
                  <c16:uniqueId val="{00000003-85F4-41E7-A3D7-E8BDE2E9D73C}"/>
                </c:ext>
              </c:extLst>
            </c:dLbl>
            <c:dLbl>
              <c:idx val="2"/>
              <c:layout>
                <c:manualLayout>
                  <c:x val="0.19825583781042902"/>
                  <c:y val="7.6251885686024201E-2"/>
                </c:manualLayout>
              </c:layout>
              <c:tx>
                <c:rich>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fld id="{26BFD65B-DF7C-4563-AD22-B1AB401D83E7}" type="CATEGORYNAME">
                      <a:rPr lang="ja-JP" altLang="en-US" smtClean="0"/>
                      <a:pPr>
                        <a:defRPr sz="900">
                          <a:solidFill>
                            <a:schemeClr val="tx1">
                              <a:lumMod val="75000"/>
                              <a:lumOff val="25000"/>
                            </a:schemeClr>
                          </a:solidFill>
                        </a:defRPr>
                      </a:pPr>
                      <a:t>[分類名]</a:t>
                    </a:fld>
                    <a:endParaRPr lang="ja-JP" altLang="en-US" baseline="0" dirty="0"/>
                  </a:p>
                  <a:p>
                    <a:pPr>
                      <a:defRPr sz="900">
                        <a:solidFill>
                          <a:schemeClr val="tx1">
                            <a:lumMod val="75000"/>
                            <a:lumOff val="25000"/>
                          </a:schemeClr>
                        </a:solidFill>
                      </a:defRPr>
                    </a:pPr>
                    <a:r>
                      <a:rPr lang="ja-JP" altLang="en-US" baseline="0" dirty="0"/>
                      <a:t> </a:t>
                    </a:r>
                    <a:fld id="{E7D24B9B-1EEB-45E2-8C56-3A8B903D4C8B}" type="PERCENTAGE">
                      <a:rPr lang="en-US" altLang="ja-JP" baseline="0"/>
                      <a:pPr>
                        <a:defRPr sz="900">
                          <a:solidFill>
                            <a:schemeClr val="tx1">
                              <a:lumMod val="75000"/>
                              <a:lumOff val="25000"/>
                            </a:schemeClr>
                          </a:solidFill>
                        </a:defRPr>
                      </a:pPr>
                      <a:t>[パーセンテージ]</a:t>
                    </a:fld>
                    <a:endParaRPr lang="ja-JP" altLang="en-US" baseline="0" dirty="0"/>
                  </a:p>
                </c:rich>
              </c:tx>
              <c:spPr>
                <a:noFill/>
                <a:ln>
                  <a:noFill/>
                </a:ln>
                <a:effectLst/>
              </c:spPr>
              <c:txPr>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50706235094725305"/>
                      <c:h val="0.19268109896130556"/>
                    </c:manualLayout>
                  </c15:layout>
                  <c15:dlblFieldTable/>
                  <c15:showDataLabelsRange val="0"/>
                </c:ext>
                <c:ext xmlns:c16="http://schemas.microsoft.com/office/drawing/2014/chart" uri="{C3380CC4-5D6E-409C-BE32-E72D297353CC}">
                  <c16:uniqueId val="{00000005-85F4-41E7-A3D7-E8BDE2E9D73C}"/>
                </c:ext>
              </c:extLst>
            </c:dLbl>
            <c:spPr>
              <a:noFill/>
              <a:ln>
                <a:noFill/>
              </a:ln>
              <a:effectLst/>
            </c:spPr>
            <c:txPr>
              <a:bodyPr rot="0" spcFirstLastPara="1" vertOverflow="overflow" horzOverflow="overflow" vert="horz" wrap="square" lIns="38100" tIns="19050" rIns="38100" bIns="19050" anchor="b" anchorCtr="0">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ネイティブレベル</c:v>
                </c:pt>
                <c:pt idx="1">
                  <c:v>日常会話レベル</c:v>
                </c:pt>
                <c:pt idx="2">
                  <c:v>ビジネスレベル</c:v>
                </c:pt>
              </c:strCache>
            </c:strRef>
          </c:cat>
          <c:val>
            <c:numRef>
              <c:f>Sheet1!$B$2:$B$4</c:f>
              <c:numCache>
                <c:formatCode>General</c:formatCode>
                <c:ptCount val="3"/>
                <c:pt idx="0">
                  <c:v>4351</c:v>
                </c:pt>
                <c:pt idx="1">
                  <c:v>560</c:v>
                </c:pt>
                <c:pt idx="2">
                  <c:v>478</c:v>
                </c:pt>
              </c:numCache>
            </c:numRef>
          </c:val>
          <c:extLst>
            <c:ext xmlns:c16="http://schemas.microsoft.com/office/drawing/2014/chart" uri="{C3380CC4-5D6E-409C-BE32-E72D297353CC}">
              <c16:uniqueId val="{00000006-85F4-41E7-A3D7-E8BDE2E9D73C}"/>
            </c:ext>
          </c:extLst>
        </c:ser>
        <c:ser>
          <c:idx val="1"/>
          <c:order val="1"/>
          <c:tx>
            <c:strRef>
              <c:f>Sheet1!$C$1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85F4-41E7-A3D7-E8BDE2E9D7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85F4-41E7-A3D7-E8BDE2E9D7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85F4-41E7-A3D7-E8BDE2E9D7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ネイティブレベル</c:v>
                </c:pt>
                <c:pt idx="1">
                  <c:v>日常会話レベル</c:v>
                </c:pt>
                <c:pt idx="2">
                  <c:v>ビジネスレベル</c:v>
                </c:pt>
              </c:strCache>
            </c:strRef>
          </c:cat>
          <c:val>
            <c:numRef>
              <c:f>Sheet1!$C$2:$C$4</c:f>
              <c:numCache>
                <c:formatCode>General</c:formatCode>
                <c:ptCount val="3"/>
              </c:numCache>
            </c:numRef>
          </c:val>
          <c:extLst>
            <c:ext xmlns:c16="http://schemas.microsoft.com/office/drawing/2014/chart" uri="{C3380CC4-5D6E-409C-BE32-E72D297353CC}">
              <c16:uniqueId val="{0000000D-85F4-41E7-A3D7-E8BDE2E9D73C}"/>
            </c:ext>
          </c:extLst>
        </c:ser>
        <c:ser>
          <c:idx val="2"/>
          <c:order val="2"/>
          <c:tx>
            <c:strRef>
              <c:f>Sheet1!$D$1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85F4-41E7-A3D7-E8BDE2E9D7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85F4-41E7-A3D7-E8BDE2E9D7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85F4-41E7-A3D7-E8BDE2E9D7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ネイティブレベル</c:v>
                </c:pt>
                <c:pt idx="1">
                  <c:v>日常会話レベル</c:v>
                </c:pt>
                <c:pt idx="2">
                  <c:v>ビジネスレベル</c:v>
                </c:pt>
              </c:strCache>
            </c:strRef>
          </c:cat>
          <c:val>
            <c:numRef>
              <c:f>Sheet1!$D$2:$D$4</c:f>
              <c:numCache>
                <c:formatCode>General</c:formatCode>
                <c:ptCount val="3"/>
              </c:numCache>
            </c:numRef>
          </c:val>
          <c:extLst>
            <c:ext xmlns:c16="http://schemas.microsoft.com/office/drawing/2014/chart" uri="{C3380CC4-5D6E-409C-BE32-E72D297353CC}">
              <c16:uniqueId val="{00000014-85F4-41E7-A3D7-E8BDE2E9D73C}"/>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英語力</c:v>
                </c:pt>
              </c:strCache>
            </c:strRef>
          </c:tx>
          <c:spPr>
            <a:solidFill>
              <a:schemeClr val="accent1">
                <a:lumMod val="60000"/>
                <a:lumOff val="40000"/>
              </a:schemeClr>
            </a:solidFill>
          </c:spPr>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D231-4C68-9AF5-466F7ABB7E7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D231-4C68-9AF5-466F7ABB7E73}"/>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D231-4C68-9AF5-466F7ABB7E73}"/>
              </c:ext>
            </c:extLst>
          </c:dPt>
          <c:dLbls>
            <c:dLbl>
              <c:idx val="0"/>
              <c:layout>
                <c:manualLayout>
                  <c:x val="-8.0053366101863907E-2"/>
                  <c:y val="-5.6343373328152917E-2"/>
                </c:manualLayout>
              </c:layout>
              <c:tx>
                <c:rich>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fld id="{2AE29A7C-886A-4440-A1B7-6FD7A814A2D1}" type="CATEGORYNAME">
                      <a:rPr lang="ja-JP" altLang="en-US" smtClean="0"/>
                      <a:pPr>
                        <a:defRPr sz="900">
                          <a:solidFill>
                            <a:schemeClr val="tx1">
                              <a:lumMod val="75000"/>
                              <a:lumOff val="25000"/>
                            </a:schemeClr>
                          </a:solidFill>
                        </a:defRPr>
                      </a:pPr>
                      <a:t>[分類名]</a:t>
                    </a:fld>
                    <a:endParaRPr lang="ja-JP" altLang="en-US" baseline="0" dirty="0"/>
                  </a:p>
                  <a:p>
                    <a:pPr>
                      <a:defRPr sz="900">
                        <a:solidFill>
                          <a:schemeClr val="tx1">
                            <a:lumMod val="75000"/>
                            <a:lumOff val="25000"/>
                          </a:schemeClr>
                        </a:solidFill>
                      </a:defRPr>
                    </a:pPr>
                    <a:fld id="{7DD0414A-FF0E-4CAC-ACA9-1EAC9229BFDC}" type="PERCENTAGE">
                      <a:rPr lang="en-US" altLang="ja-JP" baseline="0" smtClean="0"/>
                      <a:pPr>
                        <a:defRPr sz="900">
                          <a:solidFill>
                            <a:schemeClr val="tx1">
                              <a:lumMod val="75000"/>
                              <a:lumOff val="25000"/>
                            </a:schemeClr>
                          </a:solidFill>
                        </a:defRPr>
                      </a:pPr>
                      <a:t>[パーセンテージ]</a:t>
                    </a:fld>
                    <a:endParaRPr lang="ja-JP" altLang="en-US"/>
                  </a:p>
                </c:rich>
              </c:tx>
              <c:spPr>
                <a:noFill/>
                <a:ln>
                  <a:noFill/>
                </a:ln>
                <a:effectLst/>
              </c:spPr>
              <c:txPr>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6554051431553256"/>
                      <c:h val="0.26646178486696009"/>
                    </c:manualLayout>
                  </c15:layout>
                  <c15:dlblFieldTable/>
                  <c15:showDataLabelsRange val="0"/>
                </c:ext>
                <c:ext xmlns:c16="http://schemas.microsoft.com/office/drawing/2014/chart" uri="{C3380CC4-5D6E-409C-BE32-E72D297353CC}">
                  <c16:uniqueId val="{00000001-D231-4C68-9AF5-466F7ABB7E73}"/>
                </c:ext>
              </c:extLst>
            </c:dLbl>
            <c:dLbl>
              <c:idx val="1"/>
              <c:layout>
                <c:manualLayout>
                  <c:x val="9.7687517769160653E-2"/>
                  <c:y val="-3.9517841985490264E-2"/>
                </c:manualLayout>
              </c:layout>
              <c:tx>
                <c:rich>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fld id="{4187B82F-0402-4757-A11C-43B7175B8DED}" type="CATEGORYNAME">
                      <a:rPr lang="ja-JP" altLang="en-US" smtClean="0"/>
                      <a:pPr>
                        <a:defRPr sz="900">
                          <a:solidFill>
                            <a:schemeClr val="tx1">
                              <a:lumMod val="75000"/>
                              <a:lumOff val="25000"/>
                            </a:schemeClr>
                          </a:solidFill>
                        </a:defRPr>
                      </a:pPr>
                      <a:t>[分類名]</a:t>
                    </a:fld>
                    <a:endParaRPr lang="ja-JP" altLang="en-US" baseline="0" dirty="0"/>
                  </a:p>
                  <a:p>
                    <a:pPr>
                      <a:defRPr sz="900">
                        <a:solidFill>
                          <a:schemeClr val="tx1">
                            <a:lumMod val="75000"/>
                            <a:lumOff val="25000"/>
                          </a:schemeClr>
                        </a:solidFill>
                      </a:defRPr>
                    </a:pPr>
                    <a:r>
                      <a:rPr lang="ja-JP" altLang="en-US" baseline="0" dirty="0"/>
                      <a:t> </a:t>
                    </a:r>
                    <a:fld id="{ADD41792-CCE4-45C7-865A-C146965BB1D5}" type="PERCENTAGE">
                      <a:rPr lang="en-US" altLang="ja-JP" baseline="0"/>
                      <a:pPr>
                        <a:defRPr sz="900">
                          <a:solidFill>
                            <a:schemeClr val="tx1">
                              <a:lumMod val="75000"/>
                              <a:lumOff val="25000"/>
                            </a:schemeClr>
                          </a:solidFill>
                        </a:defRPr>
                      </a:pPr>
                      <a:t>[パーセンテージ]</a:t>
                    </a:fld>
                    <a:endParaRPr lang="ja-JP" altLang="en-US" baseline="0" dirty="0"/>
                  </a:p>
                </c:rich>
              </c:tx>
              <c:spPr>
                <a:noFill/>
                <a:ln>
                  <a:noFill/>
                </a:ln>
                <a:effectLst/>
              </c:spPr>
              <c:txPr>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47923288238363643"/>
                      <c:h val="0.22673372322545382"/>
                    </c:manualLayout>
                  </c15:layout>
                  <c15:dlblFieldTable/>
                  <c15:showDataLabelsRange val="0"/>
                </c:ext>
                <c:ext xmlns:c16="http://schemas.microsoft.com/office/drawing/2014/chart" uri="{C3380CC4-5D6E-409C-BE32-E72D297353CC}">
                  <c16:uniqueId val="{00000003-D231-4C68-9AF5-466F7ABB7E73}"/>
                </c:ext>
              </c:extLst>
            </c:dLbl>
            <c:dLbl>
              <c:idx val="2"/>
              <c:layout>
                <c:manualLayout>
                  <c:x val="0.19266020089043645"/>
                  <c:y val="0.14055902496212833"/>
                </c:manualLayout>
              </c:layout>
              <c:tx>
                <c:rich>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fld id="{6FA1D8FC-189B-495D-8287-0EEF84FCD572}" type="CATEGORYNAME">
                      <a:rPr lang="ja-JP" altLang="en-US" smtClean="0"/>
                      <a:pPr>
                        <a:defRPr sz="900">
                          <a:solidFill>
                            <a:schemeClr val="tx1">
                              <a:lumMod val="75000"/>
                              <a:lumOff val="25000"/>
                            </a:schemeClr>
                          </a:solidFill>
                        </a:defRPr>
                      </a:pPr>
                      <a:t>[分類名]</a:t>
                    </a:fld>
                    <a:endParaRPr lang="ja-JP" altLang="en-US" baseline="0" dirty="0"/>
                  </a:p>
                  <a:p>
                    <a:pPr>
                      <a:defRPr sz="900">
                        <a:solidFill>
                          <a:schemeClr val="tx1">
                            <a:lumMod val="75000"/>
                            <a:lumOff val="25000"/>
                          </a:schemeClr>
                        </a:solidFill>
                      </a:defRPr>
                    </a:pPr>
                    <a:fld id="{8A54F77B-0D73-4FDF-95A3-3BF028DD5018}" type="PERCENTAGE">
                      <a:rPr lang="en-US" altLang="ja-JP" baseline="0" smtClean="0"/>
                      <a:pPr>
                        <a:defRPr sz="900">
                          <a:solidFill>
                            <a:schemeClr val="tx1">
                              <a:lumMod val="75000"/>
                              <a:lumOff val="25000"/>
                            </a:schemeClr>
                          </a:solidFill>
                        </a:defRPr>
                      </a:pPr>
                      <a:t>[パーセンテージ]</a:t>
                    </a:fld>
                    <a:endParaRPr lang="ja-JP" altLang="en-US"/>
                  </a:p>
                </c:rich>
              </c:tx>
              <c:spPr>
                <a:noFill/>
                <a:ln>
                  <a:noFill/>
                </a:ln>
                <a:effectLst/>
              </c:spPr>
              <c:txPr>
                <a:bodyPr rot="0" spcFirstLastPara="1" vertOverflow="overflow" horzOverflow="overflow" vert="horz" wrap="square" lIns="38100" tIns="19050" rIns="38100" bIns="19050" anchor="b" anchorCtr="0">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50706235094725305"/>
                      <c:h val="0.19268109896130556"/>
                    </c:manualLayout>
                  </c15:layout>
                  <c15:dlblFieldTable/>
                  <c15:showDataLabelsRange val="0"/>
                </c:ext>
                <c:ext xmlns:c16="http://schemas.microsoft.com/office/drawing/2014/chart" uri="{C3380CC4-5D6E-409C-BE32-E72D297353CC}">
                  <c16:uniqueId val="{00000005-D231-4C68-9AF5-466F7ABB7E73}"/>
                </c:ext>
              </c:extLst>
            </c:dLbl>
            <c:spPr>
              <a:noFill/>
              <a:ln>
                <a:noFill/>
              </a:ln>
              <a:effectLst/>
            </c:spPr>
            <c:txPr>
              <a:bodyPr rot="0" spcFirstLastPara="1" vertOverflow="overflow" horzOverflow="overflow" vert="horz" wrap="square" lIns="38100" tIns="19050" rIns="38100" bIns="19050" anchor="b" anchorCtr="0">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日常会話レベル</c:v>
                </c:pt>
                <c:pt idx="1">
                  <c:v>ビジネスレベル</c:v>
                </c:pt>
                <c:pt idx="2">
                  <c:v>ネイティブレベル</c:v>
                </c:pt>
              </c:strCache>
            </c:strRef>
          </c:cat>
          <c:val>
            <c:numRef>
              <c:f>Sheet1!$B$2:$B$4</c:f>
              <c:numCache>
                <c:formatCode>General</c:formatCode>
                <c:ptCount val="3"/>
                <c:pt idx="0">
                  <c:v>5821</c:v>
                </c:pt>
                <c:pt idx="1">
                  <c:v>4317</c:v>
                </c:pt>
                <c:pt idx="2">
                  <c:v>868</c:v>
                </c:pt>
              </c:numCache>
            </c:numRef>
          </c:val>
          <c:extLst>
            <c:ext xmlns:c16="http://schemas.microsoft.com/office/drawing/2014/chart" uri="{C3380CC4-5D6E-409C-BE32-E72D297353CC}">
              <c16:uniqueId val="{00000006-D231-4C68-9AF5-466F7ABB7E73}"/>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中国語力</c:v>
                </c:pt>
              </c:strCache>
            </c:strRef>
          </c:tx>
          <c:spPr>
            <a:solidFill>
              <a:schemeClr val="accent2">
                <a:lumMod val="60000"/>
                <a:lumOff val="40000"/>
              </a:schemeClr>
            </a:solidFill>
          </c:spPr>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599A-45AD-AF37-3254D0A94CEC}"/>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599A-45AD-AF37-3254D0A94CEC}"/>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599A-45AD-AF37-3254D0A94CEC}"/>
              </c:ext>
            </c:extLst>
          </c:dPt>
          <c:dPt>
            <c:idx val="3"/>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7-599A-45AD-AF37-3254D0A94CEC}"/>
              </c:ext>
            </c:extLst>
          </c:dPt>
          <c:dPt>
            <c:idx val="4"/>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9-599A-45AD-AF37-3254D0A94CEC}"/>
              </c:ext>
            </c:extLst>
          </c:dPt>
          <c:dLbls>
            <c:dLbl>
              <c:idx val="0"/>
              <c:layout>
                <c:manualLayout>
                  <c:x val="0.2747286762230487"/>
                  <c:y val="3.8787893832831835E-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26CAC53-878D-4826-838B-A7650934A55C}" type="CATEGORYNAME">
                      <a:rPr lang="ja-JP" altLang="en-US" dirty="0"/>
                      <a:pPr>
                        <a:defRPr/>
                      </a:pPr>
                      <a:t>[分類名]</a:t>
                    </a:fld>
                    <a:r>
                      <a:rPr lang="ja-JP" altLang="en-US" baseline="0" dirty="0"/>
                      <a:t>
</a:t>
                    </a:r>
                    <a:r>
                      <a:rPr lang="en-US" altLang="ja-JP" baseline="0" dirty="0"/>
                      <a:t>0.5%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9252774086785247"/>
                      <c:h val="0.26459045414417615"/>
                    </c:manualLayout>
                  </c15:layout>
                  <c15:dlblFieldTable/>
                  <c15:showDataLabelsRange val="0"/>
                </c:ext>
                <c:ext xmlns:c16="http://schemas.microsoft.com/office/drawing/2014/chart" uri="{C3380CC4-5D6E-409C-BE32-E72D297353CC}">
                  <c16:uniqueId val="{00000001-599A-45AD-AF37-3254D0A94CEC}"/>
                </c:ext>
              </c:extLst>
            </c:dLbl>
            <c:dLbl>
              <c:idx val="1"/>
              <c:layout>
                <c:manualLayout>
                  <c:x val="-4.3931335854158135E-2"/>
                  <c:y val="5.3612626855806776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36921363891003539"/>
                      <c:h val="0.32636059443970372"/>
                    </c:manualLayout>
                  </c15:layout>
                </c:ext>
                <c:ext xmlns:c16="http://schemas.microsoft.com/office/drawing/2014/chart" uri="{C3380CC4-5D6E-409C-BE32-E72D297353CC}">
                  <c16:uniqueId val="{00000003-599A-45AD-AF37-3254D0A94CEC}"/>
                </c:ext>
              </c:extLst>
            </c:dLbl>
            <c:dLbl>
              <c:idx val="2"/>
              <c:layout>
                <c:manualLayout>
                  <c:x val="0"/>
                  <c:y val="9.296701787811594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0739077436325144"/>
                      <c:h val="0.29485742345984906"/>
                    </c:manualLayout>
                  </c15:layout>
                </c:ext>
                <c:ext xmlns:c16="http://schemas.microsoft.com/office/drawing/2014/chart" uri="{C3380CC4-5D6E-409C-BE32-E72D297353CC}">
                  <c16:uniqueId val="{00000005-599A-45AD-AF37-3254D0A94CEC}"/>
                </c:ext>
              </c:extLst>
            </c:dLbl>
            <c:dLbl>
              <c:idx val="3"/>
              <c:layout>
                <c:manualLayout>
                  <c:x val="-0.15587732044745192"/>
                  <c:y val="-3.996112118621024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95F2D2D-D7D3-4BB3-9F99-1D268AA3F72E}" type="CATEGORYNAME">
                      <a:rPr lang="ja-JP" altLang="en-US" smtClean="0"/>
                      <a:pPr>
                        <a:defRPr/>
                      </a:pPr>
                      <a:t>[分類名]</a:t>
                    </a:fld>
                    <a:fld id="{1114C64A-42A8-47C0-9EC7-27AA4D435F5B}" type="PERCENTAGE">
                      <a:rPr lang="en-US" altLang="ja-JP" baseline="0" smtClean="0"/>
                      <a:pPr>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40739077436325144"/>
                      <c:h val="0.38434885211106989"/>
                    </c:manualLayout>
                  </c15:layout>
                  <c15:dlblFieldTable/>
                  <c15:showDataLabelsRange val="0"/>
                </c:ext>
                <c:ext xmlns:c16="http://schemas.microsoft.com/office/drawing/2014/chart" uri="{C3380CC4-5D6E-409C-BE32-E72D297353CC}">
                  <c16:uniqueId val="{00000007-599A-45AD-AF37-3254D0A94C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1カ国語のみ</c:v>
                </c:pt>
                <c:pt idx="1">
                  <c:v>バイリンガル</c:v>
                </c:pt>
                <c:pt idx="2">
                  <c:v>トリリンガル</c:v>
                </c:pt>
                <c:pt idx="3">
                  <c:v>マルチリンガル（4か国語以上）</c:v>
                </c:pt>
              </c:strCache>
            </c:strRef>
          </c:cat>
          <c:val>
            <c:numRef>
              <c:f>Sheet1!$B$2:$B$6</c:f>
              <c:numCache>
                <c:formatCode>General</c:formatCode>
                <c:ptCount val="5"/>
                <c:pt idx="0">
                  <c:v>0.5</c:v>
                </c:pt>
                <c:pt idx="1">
                  <c:v>55</c:v>
                </c:pt>
                <c:pt idx="2">
                  <c:v>40</c:v>
                </c:pt>
                <c:pt idx="3">
                  <c:v>5</c:v>
                </c:pt>
              </c:numCache>
            </c:numRef>
          </c:val>
          <c:extLst>
            <c:ext xmlns:c16="http://schemas.microsoft.com/office/drawing/2014/chart" uri="{C3380CC4-5D6E-409C-BE32-E72D297353CC}">
              <c16:uniqueId val="{0000000A-599A-45AD-AF37-3254D0A94CEC}"/>
            </c:ext>
          </c:extLst>
        </c:ser>
        <c:ser>
          <c:idx val="1"/>
          <c:order val="1"/>
          <c:tx>
            <c:strRef>
              <c:f>Sheet1!$C$1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599A-45AD-AF37-3254D0A94C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599A-45AD-AF37-3254D0A94C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599A-45AD-AF37-3254D0A94C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599A-45AD-AF37-3254D0A94CE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599A-45AD-AF37-3254D0A94CE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1カ国語のみ</c:v>
                </c:pt>
                <c:pt idx="1">
                  <c:v>バイリンガル</c:v>
                </c:pt>
                <c:pt idx="2">
                  <c:v>トリリンガル</c:v>
                </c:pt>
                <c:pt idx="3">
                  <c:v>マルチリンガル（4か国語以上）</c:v>
                </c:pt>
              </c:strCache>
            </c:strRef>
          </c:cat>
          <c:val>
            <c:numRef>
              <c:f>Sheet1!$C$2:$C$6</c:f>
              <c:numCache>
                <c:formatCode>General</c:formatCode>
                <c:ptCount val="5"/>
              </c:numCache>
            </c:numRef>
          </c:val>
          <c:extLst>
            <c:ext xmlns:c16="http://schemas.microsoft.com/office/drawing/2014/chart" uri="{C3380CC4-5D6E-409C-BE32-E72D297353CC}">
              <c16:uniqueId val="{00000015-599A-45AD-AF37-3254D0A94CEC}"/>
            </c:ext>
          </c:extLst>
        </c:ser>
        <c:ser>
          <c:idx val="2"/>
          <c:order val="2"/>
          <c:tx>
            <c:strRef>
              <c:f>Sheet1!$D$1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7-599A-45AD-AF37-3254D0A94C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9-599A-45AD-AF37-3254D0A94CE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B-599A-45AD-AF37-3254D0A94CE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D-599A-45AD-AF37-3254D0A94CE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F-599A-45AD-AF37-3254D0A94CE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4"/>
                <c:pt idx="0">
                  <c:v>1カ国語のみ</c:v>
                </c:pt>
                <c:pt idx="1">
                  <c:v>バイリンガル</c:v>
                </c:pt>
                <c:pt idx="2">
                  <c:v>トリリンガル</c:v>
                </c:pt>
                <c:pt idx="3">
                  <c:v>マルチリンガル（4か国語以上）</c:v>
                </c:pt>
              </c:strCache>
            </c:strRef>
          </c:cat>
          <c:val>
            <c:numRef>
              <c:f>Sheet1!$D$2:$D$6</c:f>
              <c:numCache>
                <c:formatCode>General</c:formatCode>
                <c:ptCount val="5"/>
              </c:numCache>
            </c:numRef>
          </c:val>
          <c:extLst>
            <c:ext xmlns:c16="http://schemas.microsoft.com/office/drawing/2014/chart" uri="{C3380CC4-5D6E-409C-BE32-E72D297353CC}">
              <c16:uniqueId val="{00000020-599A-45AD-AF37-3254D0A94CE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9B5A23-2C1D-47F6-998F-FE72E8CDC460}" type="doc">
      <dgm:prSet loTypeId="urn:microsoft.com/office/officeart/2005/8/layout/process1" loCatId="process" qsTypeId="urn:microsoft.com/office/officeart/2005/8/quickstyle/simple1" qsCatId="simple" csTypeId="urn:microsoft.com/office/officeart/2005/8/colors/accent2_2" csCatId="accent2" phldr="1"/>
      <dgm:spPr/>
    </dgm:pt>
    <dgm:pt modelId="{5BB8A9B3-40CD-4B09-968F-C60340E17B11}">
      <dgm:prSet phldrT="[テキスト]"/>
      <dgm:spPr/>
      <dgm:t>
        <a:bodyPr vert="eaVert"/>
        <a:lstStyle/>
        <a:p>
          <a:r>
            <a:rPr kumimoji="1" lang="ja-JP" altLang="en-US" dirty="0"/>
            <a:t>企業情報のご登録</a:t>
          </a:r>
        </a:p>
      </dgm:t>
    </dgm:pt>
    <dgm:pt modelId="{D9C156A8-7A37-49D7-9A1C-2791623E55AB}" type="parTrans" cxnId="{F6F4AC88-B3A9-4A00-B11B-857C5944A9A3}">
      <dgm:prSet/>
      <dgm:spPr/>
      <dgm:t>
        <a:bodyPr/>
        <a:lstStyle/>
        <a:p>
          <a:endParaRPr kumimoji="1" lang="ja-JP" altLang="en-US"/>
        </a:p>
      </dgm:t>
    </dgm:pt>
    <dgm:pt modelId="{3A6176E1-9628-44A1-A109-D342E5BED86A}" type="sibTrans" cxnId="{F6F4AC88-B3A9-4A00-B11B-857C5944A9A3}">
      <dgm:prSet/>
      <dgm:spPr/>
      <dgm:t>
        <a:bodyPr/>
        <a:lstStyle/>
        <a:p>
          <a:endParaRPr kumimoji="1" lang="ja-JP" altLang="en-US"/>
        </a:p>
      </dgm:t>
    </dgm:pt>
    <dgm:pt modelId="{CB9578DE-7142-4D61-8C72-7D32EF3CB229}">
      <dgm:prSet phldrT="[テキスト]"/>
      <dgm:spPr/>
      <dgm:t>
        <a:bodyPr vert="eaVert"/>
        <a:lstStyle/>
        <a:p>
          <a:r>
            <a:rPr kumimoji="1" lang="ja-JP" altLang="en-US" dirty="0"/>
            <a:t>就業</a:t>
          </a:r>
        </a:p>
      </dgm:t>
    </dgm:pt>
    <dgm:pt modelId="{BF43C868-32F1-4DD7-BE1E-066AB6AC597F}" type="parTrans" cxnId="{A534C8A1-EA3D-4130-908A-BFBDB39CA9AB}">
      <dgm:prSet/>
      <dgm:spPr/>
      <dgm:t>
        <a:bodyPr/>
        <a:lstStyle/>
        <a:p>
          <a:endParaRPr kumimoji="1" lang="ja-JP" altLang="en-US"/>
        </a:p>
      </dgm:t>
    </dgm:pt>
    <dgm:pt modelId="{17B06A6F-92B1-4057-AC93-4D9FF660C302}" type="sibTrans" cxnId="{A534C8A1-EA3D-4130-908A-BFBDB39CA9AB}">
      <dgm:prSet/>
      <dgm:spPr/>
      <dgm:t>
        <a:bodyPr/>
        <a:lstStyle/>
        <a:p>
          <a:endParaRPr kumimoji="1" lang="ja-JP" altLang="en-US"/>
        </a:p>
      </dgm:t>
    </dgm:pt>
    <dgm:pt modelId="{64BC6039-B7CC-422E-91CD-901FEB7BA80B}">
      <dgm:prSet/>
      <dgm:spPr/>
      <dgm:t>
        <a:bodyPr vert="eaVert"/>
        <a:lstStyle/>
        <a:p>
          <a:r>
            <a:rPr kumimoji="1" lang="ja-JP" altLang="en-US" dirty="0"/>
            <a:t>選考</a:t>
          </a:r>
        </a:p>
      </dgm:t>
    </dgm:pt>
    <dgm:pt modelId="{C6BF5A69-36E8-4397-8C97-DB02D535A9F9}" type="parTrans" cxnId="{E9A8ACEE-7260-4BCA-A86C-AC33CF91ECA4}">
      <dgm:prSet/>
      <dgm:spPr/>
      <dgm:t>
        <a:bodyPr/>
        <a:lstStyle/>
        <a:p>
          <a:endParaRPr kumimoji="1" lang="ja-JP" altLang="en-US"/>
        </a:p>
      </dgm:t>
    </dgm:pt>
    <dgm:pt modelId="{B38C7C55-764B-43EC-9C23-BED15B97D315}" type="sibTrans" cxnId="{E9A8ACEE-7260-4BCA-A86C-AC33CF91ECA4}">
      <dgm:prSet/>
      <dgm:spPr/>
      <dgm:t>
        <a:bodyPr/>
        <a:lstStyle/>
        <a:p>
          <a:endParaRPr kumimoji="1" lang="ja-JP" altLang="en-US"/>
        </a:p>
      </dgm:t>
    </dgm:pt>
    <dgm:pt modelId="{BE9CDC00-F7D0-45A3-9808-463ACF3FB4CA}">
      <dgm:prSet/>
      <dgm:spPr/>
      <dgm:t>
        <a:bodyPr vert="eaVert"/>
        <a:lstStyle/>
        <a:p>
          <a:r>
            <a:rPr kumimoji="1" lang="ja-JP" altLang="en-US" dirty="0"/>
            <a:t>原稿内容の確認</a:t>
          </a:r>
        </a:p>
      </dgm:t>
    </dgm:pt>
    <dgm:pt modelId="{D01FC171-31C8-48A0-BD01-4C1C3E75DE9B}" type="parTrans" cxnId="{A8936E0E-0F85-4FD7-AF8E-7F6E4077E8E3}">
      <dgm:prSet/>
      <dgm:spPr/>
      <dgm:t>
        <a:bodyPr/>
        <a:lstStyle/>
        <a:p>
          <a:endParaRPr kumimoji="1" lang="ja-JP" altLang="en-US"/>
        </a:p>
      </dgm:t>
    </dgm:pt>
    <dgm:pt modelId="{CFDCE439-031E-4B0A-8D8F-3113EB6CB2B1}" type="sibTrans" cxnId="{A8936E0E-0F85-4FD7-AF8E-7F6E4077E8E3}">
      <dgm:prSet/>
      <dgm:spPr/>
      <dgm:t>
        <a:bodyPr/>
        <a:lstStyle/>
        <a:p>
          <a:endParaRPr kumimoji="1" lang="ja-JP" altLang="en-US"/>
        </a:p>
      </dgm:t>
    </dgm:pt>
    <dgm:pt modelId="{AF4FD511-6F8E-4851-8829-652B0C19F7B1}">
      <dgm:prSet/>
      <dgm:spPr/>
      <dgm:t>
        <a:bodyPr vert="eaVert"/>
        <a:lstStyle/>
        <a:p>
          <a:r>
            <a:rPr kumimoji="1" lang="ja-JP" altLang="en-US" dirty="0"/>
            <a:t>掲載開始</a:t>
          </a:r>
        </a:p>
      </dgm:t>
    </dgm:pt>
    <dgm:pt modelId="{71E67111-54C6-4272-947D-30FB6C4DFCCD}" type="parTrans" cxnId="{0F67B5A2-BF52-4DEE-8D55-96F3A359731E}">
      <dgm:prSet/>
      <dgm:spPr/>
      <dgm:t>
        <a:bodyPr/>
        <a:lstStyle/>
        <a:p>
          <a:endParaRPr kumimoji="1" lang="ja-JP" altLang="en-US"/>
        </a:p>
      </dgm:t>
    </dgm:pt>
    <dgm:pt modelId="{92F9873B-10F4-4118-A7F8-19E50EC841AD}" type="sibTrans" cxnId="{0F67B5A2-BF52-4DEE-8D55-96F3A359731E}">
      <dgm:prSet/>
      <dgm:spPr/>
      <dgm:t>
        <a:bodyPr/>
        <a:lstStyle/>
        <a:p>
          <a:endParaRPr kumimoji="1" lang="ja-JP" altLang="en-US"/>
        </a:p>
      </dgm:t>
    </dgm:pt>
    <dgm:pt modelId="{4A272178-4A6A-4F79-8BE9-C88B02B7C3B2}">
      <dgm:prSet/>
      <dgm:spPr/>
      <dgm:t>
        <a:bodyPr vert="eaVert"/>
        <a:lstStyle/>
        <a:p>
          <a:r>
            <a:rPr kumimoji="1" lang="ja-JP" altLang="en-US" dirty="0"/>
            <a:t>採用成功</a:t>
          </a:r>
        </a:p>
      </dgm:t>
    </dgm:pt>
    <dgm:pt modelId="{D0787812-A3B2-443F-BCC7-FB7F94AB6528}" type="parTrans" cxnId="{C270F1F1-D32A-49BA-93C2-2008B18013BA}">
      <dgm:prSet/>
      <dgm:spPr/>
      <dgm:t>
        <a:bodyPr/>
        <a:lstStyle/>
        <a:p>
          <a:endParaRPr kumimoji="1" lang="ja-JP" altLang="en-US"/>
        </a:p>
      </dgm:t>
    </dgm:pt>
    <dgm:pt modelId="{68B8AA1F-3CDE-47D4-8FB9-DE1FA90FADD1}" type="sibTrans" cxnId="{C270F1F1-D32A-49BA-93C2-2008B18013BA}">
      <dgm:prSet/>
      <dgm:spPr/>
      <dgm:t>
        <a:bodyPr/>
        <a:lstStyle/>
        <a:p>
          <a:endParaRPr kumimoji="1" lang="ja-JP" altLang="en-US"/>
        </a:p>
      </dgm:t>
    </dgm:pt>
    <dgm:pt modelId="{FDD2EEF1-EB4A-4BC7-9113-70CD88A7FE53}">
      <dgm:prSet/>
      <dgm:spPr/>
      <dgm:t>
        <a:bodyPr vert="eaVert"/>
        <a:lstStyle/>
        <a:p>
          <a:r>
            <a:rPr kumimoji="1" lang="ja-JP" altLang="en-US" dirty="0"/>
            <a:t>求人情報のご登録</a:t>
          </a:r>
        </a:p>
      </dgm:t>
    </dgm:pt>
    <dgm:pt modelId="{5E162B00-2B1F-4D27-83D6-7EB6D074730A}" type="parTrans" cxnId="{C0C67D7B-347B-4CE0-B172-EEA2269D07BF}">
      <dgm:prSet/>
      <dgm:spPr/>
      <dgm:t>
        <a:bodyPr/>
        <a:lstStyle/>
        <a:p>
          <a:endParaRPr kumimoji="1" lang="ja-JP" altLang="en-US"/>
        </a:p>
      </dgm:t>
    </dgm:pt>
    <dgm:pt modelId="{AC3EB146-1669-4C03-95BB-37B7424FB321}" type="sibTrans" cxnId="{C0C67D7B-347B-4CE0-B172-EEA2269D07BF}">
      <dgm:prSet/>
      <dgm:spPr/>
      <dgm:t>
        <a:bodyPr/>
        <a:lstStyle/>
        <a:p>
          <a:endParaRPr kumimoji="1" lang="ja-JP" altLang="en-US"/>
        </a:p>
      </dgm:t>
    </dgm:pt>
    <dgm:pt modelId="{B404F850-AE59-4C0E-AB7B-B27D74AD5135}">
      <dgm:prSet/>
      <dgm:spPr/>
      <dgm:t>
        <a:bodyPr vert="eaVert"/>
        <a:lstStyle/>
        <a:p>
          <a:r>
            <a:rPr kumimoji="1" lang="ja-JP" altLang="en-US" dirty="0"/>
            <a:t>入社</a:t>
          </a:r>
        </a:p>
      </dgm:t>
    </dgm:pt>
    <dgm:pt modelId="{5D8F52D3-382E-4329-AD3D-759272A66846}" type="parTrans" cxnId="{27FE7975-B65A-45FB-ADDF-F800DD44AD37}">
      <dgm:prSet/>
      <dgm:spPr/>
      <dgm:t>
        <a:bodyPr/>
        <a:lstStyle/>
        <a:p>
          <a:endParaRPr kumimoji="1" lang="ja-JP" altLang="en-US"/>
        </a:p>
      </dgm:t>
    </dgm:pt>
    <dgm:pt modelId="{EFDE1890-F81D-4801-825A-4E5A40D57CB1}" type="sibTrans" cxnId="{27FE7975-B65A-45FB-ADDF-F800DD44AD37}">
      <dgm:prSet/>
      <dgm:spPr/>
      <dgm:t>
        <a:bodyPr/>
        <a:lstStyle/>
        <a:p>
          <a:endParaRPr kumimoji="1" lang="ja-JP" altLang="en-US"/>
        </a:p>
      </dgm:t>
    </dgm:pt>
    <dgm:pt modelId="{925C56E8-6BF0-454E-AB2C-BCCD7BCD1909}">
      <dgm:prSet phldrT="[テキスト]"/>
      <dgm:spPr/>
      <dgm:t>
        <a:bodyPr vert="eaVert"/>
        <a:lstStyle/>
        <a:p>
          <a:r>
            <a:rPr kumimoji="1" lang="ja-JP" altLang="en-US" dirty="0"/>
            <a:t>利用申込書の送付</a:t>
          </a:r>
        </a:p>
      </dgm:t>
    </dgm:pt>
    <dgm:pt modelId="{55FD7C35-71CC-4F6A-9C1D-B0A8C22F69C2}" type="parTrans" cxnId="{04D61385-1E7C-4FEA-B84A-A8FBA18E6847}">
      <dgm:prSet/>
      <dgm:spPr/>
      <dgm:t>
        <a:bodyPr/>
        <a:lstStyle/>
        <a:p>
          <a:endParaRPr kumimoji="1" lang="ja-JP" altLang="en-US"/>
        </a:p>
      </dgm:t>
    </dgm:pt>
    <dgm:pt modelId="{694AB196-9827-4C26-8576-34538D98A006}" type="sibTrans" cxnId="{04D61385-1E7C-4FEA-B84A-A8FBA18E6847}">
      <dgm:prSet/>
      <dgm:spPr/>
      <dgm:t>
        <a:bodyPr/>
        <a:lstStyle/>
        <a:p>
          <a:endParaRPr kumimoji="1" lang="ja-JP" altLang="en-US"/>
        </a:p>
      </dgm:t>
    </dgm:pt>
    <dgm:pt modelId="{077DA4D2-09D5-4407-8813-24BCC66101BE}" type="pres">
      <dgm:prSet presAssocID="{3B9B5A23-2C1D-47F6-998F-FE72E8CDC460}" presName="Name0" presStyleCnt="0">
        <dgm:presLayoutVars>
          <dgm:dir/>
          <dgm:resizeHandles val="exact"/>
        </dgm:presLayoutVars>
      </dgm:prSet>
      <dgm:spPr/>
    </dgm:pt>
    <dgm:pt modelId="{6843040D-EF61-4178-90D6-D11148AD88C8}" type="pres">
      <dgm:prSet presAssocID="{5BB8A9B3-40CD-4B09-968F-C60340E17B11}" presName="node" presStyleLbl="node1" presStyleIdx="0" presStyleCnt="9" custScaleY="380468">
        <dgm:presLayoutVars>
          <dgm:bulletEnabled val="1"/>
        </dgm:presLayoutVars>
      </dgm:prSet>
      <dgm:spPr/>
    </dgm:pt>
    <dgm:pt modelId="{1D0DAAD2-6909-4E39-AAD3-644627A3A001}" type="pres">
      <dgm:prSet presAssocID="{3A6176E1-9628-44A1-A109-D342E5BED86A}" presName="sibTrans" presStyleLbl="sibTrans2D1" presStyleIdx="0" presStyleCnt="8"/>
      <dgm:spPr/>
    </dgm:pt>
    <dgm:pt modelId="{CF0531DB-1BC2-42A2-8E77-8A166CCA2F9E}" type="pres">
      <dgm:prSet presAssocID="{3A6176E1-9628-44A1-A109-D342E5BED86A}" presName="connectorText" presStyleLbl="sibTrans2D1" presStyleIdx="0" presStyleCnt="8"/>
      <dgm:spPr/>
    </dgm:pt>
    <dgm:pt modelId="{29642F7C-3252-4D69-AF29-2EF5140480C2}" type="pres">
      <dgm:prSet presAssocID="{925C56E8-6BF0-454E-AB2C-BCCD7BCD1909}" presName="node" presStyleLbl="node1" presStyleIdx="1" presStyleCnt="9" custScaleY="380468">
        <dgm:presLayoutVars>
          <dgm:bulletEnabled val="1"/>
        </dgm:presLayoutVars>
      </dgm:prSet>
      <dgm:spPr/>
    </dgm:pt>
    <dgm:pt modelId="{72047F0D-EA02-48D0-A9CE-972EF9791703}" type="pres">
      <dgm:prSet presAssocID="{694AB196-9827-4C26-8576-34538D98A006}" presName="sibTrans" presStyleLbl="sibTrans2D1" presStyleIdx="1" presStyleCnt="8"/>
      <dgm:spPr/>
    </dgm:pt>
    <dgm:pt modelId="{7DDF6052-2AAC-4863-8B36-F70382898520}" type="pres">
      <dgm:prSet presAssocID="{694AB196-9827-4C26-8576-34538D98A006}" presName="connectorText" presStyleLbl="sibTrans2D1" presStyleIdx="1" presStyleCnt="8"/>
      <dgm:spPr/>
    </dgm:pt>
    <dgm:pt modelId="{26194D20-73D1-45D2-A780-12293E60C073}" type="pres">
      <dgm:prSet presAssocID="{FDD2EEF1-EB4A-4BC7-9113-70CD88A7FE53}" presName="node" presStyleLbl="node1" presStyleIdx="2" presStyleCnt="9" custScaleY="380468">
        <dgm:presLayoutVars>
          <dgm:bulletEnabled val="1"/>
        </dgm:presLayoutVars>
      </dgm:prSet>
      <dgm:spPr/>
    </dgm:pt>
    <dgm:pt modelId="{821665D9-E298-45C7-B7FE-CBDF038A3A70}" type="pres">
      <dgm:prSet presAssocID="{AC3EB146-1669-4C03-95BB-37B7424FB321}" presName="sibTrans" presStyleLbl="sibTrans2D1" presStyleIdx="2" presStyleCnt="8"/>
      <dgm:spPr/>
    </dgm:pt>
    <dgm:pt modelId="{7C8B629E-F07F-4CA8-B8E5-73260F9B493F}" type="pres">
      <dgm:prSet presAssocID="{AC3EB146-1669-4C03-95BB-37B7424FB321}" presName="connectorText" presStyleLbl="sibTrans2D1" presStyleIdx="2" presStyleCnt="8"/>
      <dgm:spPr/>
    </dgm:pt>
    <dgm:pt modelId="{8C8E6C92-D32D-4B3B-B0F9-C81B283DBFD6}" type="pres">
      <dgm:prSet presAssocID="{BE9CDC00-F7D0-45A3-9808-463ACF3FB4CA}" presName="node" presStyleLbl="node1" presStyleIdx="3" presStyleCnt="9" custScaleY="380468">
        <dgm:presLayoutVars>
          <dgm:bulletEnabled val="1"/>
        </dgm:presLayoutVars>
      </dgm:prSet>
      <dgm:spPr>
        <a:xfrm>
          <a:off x="2100463" y="0"/>
          <a:ext cx="749458" cy="2555204"/>
        </a:xfrm>
        <a:prstGeom prst="roundRect">
          <a:avLst>
            <a:gd name="adj" fmla="val 10000"/>
          </a:avLst>
        </a:prstGeom>
      </dgm:spPr>
    </dgm:pt>
    <dgm:pt modelId="{DDF77545-B823-47CA-B304-8718F7D83200}" type="pres">
      <dgm:prSet presAssocID="{CFDCE439-031E-4B0A-8D8F-3113EB6CB2B1}" presName="sibTrans" presStyleLbl="sibTrans2D1" presStyleIdx="3" presStyleCnt="8"/>
      <dgm:spPr/>
    </dgm:pt>
    <dgm:pt modelId="{B5CC5184-CBF7-4888-9857-15C77BEB21F6}" type="pres">
      <dgm:prSet presAssocID="{CFDCE439-031E-4B0A-8D8F-3113EB6CB2B1}" presName="connectorText" presStyleLbl="sibTrans2D1" presStyleIdx="3" presStyleCnt="8"/>
      <dgm:spPr/>
    </dgm:pt>
    <dgm:pt modelId="{8B15C12B-4634-4870-9158-BC7AEFFF050D}" type="pres">
      <dgm:prSet presAssocID="{AF4FD511-6F8E-4851-8829-652B0C19F7B1}" presName="node" presStyleLbl="node1" presStyleIdx="4" presStyleCnt="9" custScaleY="380468">
        <dgm:presLayoutVars>
          <dgm:bulletEnabled val="1"/>
        </dgm:presLayoutVars>
      </dgm:prSet>
      <dgm:spPr/>
    </dgm:pt>
    <dgm:pt modelId="{EDED9685-7584-40D0-8F3B-1660121C1574}" type="pres">
      <dgm:prSet presAssocID="{92F9873B-10F4-4118-A7F8-19E50EC841AD}" presName="sibTrans" presStyleLbl="sibTrans2D1" presStyleIdx="4" presStyleCnt="8"/>
      <dgm:spPr/>
    </dgm:pt>
    <dgm:pt modelId="{854B490B-D387-4AEC-BFAA-F7F605ABEC64}" type="pres">
      <dgm:prSet presAssocID="{92F9873B-10F4-4118-A7F8-19E50EC841AD}" presName="connectorText" presStyleLbl="sibTrans2D1" presStyleIdx="4" presStyleCnt="8"/>
      <dgm:spPr/>
    </dgm:pt>
    <dgm:pt modelId="{474F78AD-4E24-46D2-9934-906DA210592C}" type="pres">
      <dgm:prSet presAssocID="{64BC6039-B7CC-422E-91CD-901FEB7BA80B}" presName="node" presStyleLbl="node1" presStyleIdx="5" presStyleCnt="9" custScaleY="380468">
        <dgm:presLayoutVars>
          <dgm:bulletEnabled val="1"/>
        </dgm:presLayoutVars>
      </dgm:prSet>
      <dgm:spPr/>
    </dgm:pt>
    <dgm:pt modelId="{1BAAC83E-97CA-4E94-B0E6-A43BBD5E040F}" type="pres">
      <dgm:prSet presAssocID="{B38C7C55-764B-43EC-9C23-BED15B97D315}" presName="sibTrans" presStyleLbl="sibTrans2D1" presStyleIdx="5" presStyleCnt="8"/>
      <dgm:spPr/>
    </dgm:pt>
    <dgm:pt modelId="{7AF4C569-58D6-4D8D-850D-263D82A8226D}" type="pres">
      <dgm:prSet presAssocID="{B38C7C55-764B-43EC-9C23-BED15B97D315}" presName="connectorText" presStyleLbl="sibTrans2D1" presStyleIdx="5" presStyleCnt="8"/>
      <dgm:spPr/>
    </dgm:pt>
    <dgm:pt modelId="{91C1EF5C-6FE1-4C3D-9AE7-24B361D48ABD}" type="pres">
      <dgm:prSet presAssocID="{4A272178-4A6A-4F79-8BE9-C88B02B7C3B2}" presName="node" presStyleLbl="node1" presStyleIdx="6" presStyleCnt="9" custScaleY="380468">
        <dgm:presLayoutVars>
          <dgm:bulletEnabled val="1"/>
        </dgm:presLayoutVars>
      </dgm:prSet>
      <dgm:spPr/>
    </dgm:pt>
    <dgm:pt modelId="{E1A95CD6-86C1-4388-A924-D43D39F8B05A}" type="pres">
      <dgm:prSet presAssocID="{68B8AA1F-3CDE-47D4-8FB9-DE1FA90FADD1}" presName="sibTrans" presStyleLbl="sibTrans2D1" presStyleIdx="6" presStyleCnt="8"/>
      <dgm:spPr/>
    </dgm:pt>
    <dgm:pt modelId="{6B53EE9A-62B6-4687-8221-B9EFDC790C78}" type="pres">
      <dgm:prSet presAssocID="{68B8AA1F-3CDE-47D4-8FB9-DE1FA90FADD1}" presName="connectorText" presStyleLbl="sibTrans2D1" presStyleIdx="6" presStyleCnt="8"/>
      <dgm:spPr/>
    </dgm:pt>
    <dgm:pt modelId="{3229E839-5710-4336-922B-5855D9ED5C15}" type="pres">
      <dgm:prSet presAssocID="{B404F850-AE59-4C0E-AB7B-B27D74AD5135}" presName="node" presStyleLbl="node1" presStyleIdx="7" presStyleCnt="9" custScaleY="380468">
        <dgm:presLayoutVars>
          <dgm:bulletEnabled val="1"/>
        </dgm:presLayoutVars>
      </dgm:prSet>
      <dgm:spPr/>
    </dgm:pt>
    <dgm:pt modelId="{CC62E1FA-FBB8-47C4-B979-DBC94745D0F2}" type="pres">
      <dgm:prSet presAssocID="{EFDE1890-F81D-4801-825A-4E5A40D57CB1}" presName="sibTrans" presStyleLbl="sibTrans2D1" presStyleIdx="7" presStyleCnt="8"/>
      <dgm:spPr/>
    </dgm:pt>
    <dgm:pt modelId="{78B15485-D1AD-4010-A176-397B74F82A5C}" type="pres">
      <dgm:prSet presAssocID="{EFDE1890-F81D-4801-825A-4E5A40D57CB1}" presName="connectorText" presStyleLbl="sibTrans2D1" presStyleIdx="7" presStyleCnt="8"/>
      <dgm:spPr/>
    </dgm:pt>
    <dgm:pt modelId="{34D606B1-507E-4718-882A-0058E1AF72D3}" type="pres">
      <dgm:prSet presAssocID="{CB9578DE-7142-4D61-8C72-7D32EF3CB229}" presName="node" presStyleLbl="node1" presStyleIdx="8" presStyleCnt="9" custScaleY="375632">
        <dgm:presLayoutVars>
          <dgm:bulletEnabled val="1"/>
        </dgm:presLayoutVars>
      </dgm:prSet>
      <dgm:spPr/>
    </dgm:pt>
  </dgm:ptLst>
  <dgm:cxnLst>
    <dgm:cxn modelId="{A8936E0E-0F85-4FD7-AF8E-7F6E4077E8E3}" srcId="{3B9B5A23-2C1D-47F6-998F-FE72E8CDC460}" destId="{BE9CDC00-F7D0-45A3-9808-463ACF3FB4CA}" srcOrd="3" destOrd="0" parTransId="{D01FC171-31C8-48A0-BD01-4C1C3E75DE9B}" sibTransId="{CFDCE439-031E-4B0A-8D8F-3113EB6CB2B1}"/>
    <dgm:cxn modelId="{D003831B-3C13-4880-A882-7EC2A047B99B}" type="presOf" srcId="{EFDE1890-F81D-4801-825A-4E5A40D57CB1}" destId="{CC62E1FA-FBB8-47C4-B979-DBC94745D0F2}" srcOrd="0" destOrd="0" presId="urn:microsoft.com/office/officeart/2005/8/layout/process1"/>
    <dgm:cxn modelId="{CBDC591C-F2BD-48F0-93DB-1C23C56AFF3F}" type="presOf" srcId="{3A6176E1-9628-44A1-A109-D342E5BED86A}" destId="{CF0531DB-1BC2-42A2-8E77-8A166CCA2F9E}" srcOrd="1" destOrd="0" presId="urn:microsoft.com/office/officeart/2005/8/layout/process1"/>
    <dgm:cxn modelId="{CC422B31-FFEC-47E3-8972-E0878059779E}" type="presOf" srcId="{CFDCE439-031E-4B0A-8D8F-3113EB6CB2B1}" destId="{B5CC5184-CBF7-4888-9857-15C77BEB21F6}" srcOrd="1" destOrd="0" presId="urn:microsoft.com/office/officeart/2005/8/layout/process1"/>
    <dgm:cxn modelId="{FA966633-8BAF-47F3-82FD-372101738CC4}" type="presOf" srcId="{68B8AA1F-3CDE-47D4-8FB9-DE1FA90FADD1}" destId="{6B53EE9A-62B6-4687-8221-B9EFDC790C78}" srcOrd="1" destOrd="0" presId="urn:microsoft.com/office/officeart/2005/8/layout/process1"/>
    <dgm:cxn modelId="{55EB2B34-0D80-4AF0-9447-4AD9C916A585}" type="presOf" srcId="{EFDE1890-F81D-4801-825A-4E5A40D57CB1}" destId="{78B15485-D1AD-4010-A176-397B74F82A5C}" srcOrd="1" destOrd="0" presId="urn:microsoft.com/office/officeart/2005/8/layout/process1"/>
    <dgm:cxn modelId="{E129AA3B-F8BB-44FD-865C-C97612EC3D13}" type="presOf" srcId="{92F9873B-10F4-4118-A7F8-19E50EC841AD}" destId="{EDED9685-7584-40D0-8F3B-1660121C1574}" srcOrd="0" destOrd="0" presId="urn:microsoft.com/office/officeart/2005/8/layout/process1"/>
    <dgm:cxn modelId="{EA89175E-5207-446E-AEB8-F99B1CC7163D}" type="presOf" srcId="{B38C7C55-764B-43EC-9C23-BED15B97D315}" destId="{1BAAC83E-97CA-4E94-B0E6-A43BBD5E040F}" srcOrd="0" destOrd="0" presId="urn:microsoft.com/office/officeart/2005/8/layout/process1"/>
    <dgm:cxn modelId="{22BE1742-F80A-4E76-A9FF-42AB9D38896B}" type="presOf" srcId="{5BB8A9B3-40CD-4B09-968F-C60340E17B11}" destId="{6843040D-EF61-4178-90D6-D11148AD88C8}" srcOrd="0" destOrd="0" presId="urn:microsoft.com/office/officeart/2005/8/layout/process1"/>
    <dgm:cxn modelId="{2BFD4262-4895-465E-9690-5556C9B3E8F5}" type="presOf" srcId="{BE9CDC00-F7D0-45A3-9808-463ACF3FB4CA}" destId="{8C8E6C92-D32D-4B3B-B0F9-C81B283DBFD6}" srcOrd="0" destOrd="0" presId="urn:microsoft.com/office/officeart/2005/8/layout/process1"/>
    <dgm:cxn modelId="{DBA1DF4E-0F7B-492D-92B2-556C160E652C}" type="presOf" srcId="{CB9578DE-7142-4D61-8C72-7D32EF3CB229}" destId="{34D606B1-507E-4718-882A-0058E1AF72D3}" srcOrd="0" destOrd="0" presId="urn:microsoft.com/office/officeart/2005/8/layout/process1"/>
    <dgm:cxn modelId="{F182B051-FEC2-4064-935F-1CD199B23CC6}" type="presOf" srcId="{68B8AA1F-3CDE-47D4-8FB9-DE1FA90FADD1}" destId="{E1A95CD6-86C1-4388-A924-D43D39F8B05A}" srcOrd="0" destOrd="0" presId="urn:microsoft.com/office/officeart/2005/8/layout/process1"/>
    <dgm:cxn modelId="{2DCA4455-A682-452C-A4D2-423CD1B62E52}" type="presOf" srcId="{3B9B5A23-2C1D-47F6-998F-FE72E8CDC460}" destId="{077DA4D2-09D5-4407-8813-24BCC66101BE}" srcOrd="0" destOrd="0" presId="urn:microsoft.com/office/officeart/2005/8/layout/process1"/>
    <dgm:cxn modelId="{27FE7975-B65A-45FB-ADDF-F800DD44AD37}" srcId="{3B9B5A23-2C1D-47F6-998F-FE72E8CDC460}" destId="{B404F850-AE59-4C0E-AB7B-B27D74AD5135}" srcOrd="7" destOrd="0" parTransId="{5D8F52D3-382E-4329-AD3D-759272A66846}" sibTransId="{EFDE1890-F81D-4801-825A-4E5A40D57CB1}"/>
    <dgm:cxn modelId="{C661DC77-5159-4DC2-9FC7-CB1AF58C5E4E}" type="presOf" srcId="{FDD2EEF1-EB4A-4BC7-9113-70CD88A7FE53}" destId="{26194D20-73D1-45D2-A780-12293E60C073}" srcOrd="0" destOrd="0" presId="urn:microsoft.com/office/officeart/2005/8/layout/process1"/>
    <dgm:cxn modelId="{C0C67D7B-347B-4CE0-B172-EEA2269D07BF}" srcId="{3B9B5A23-2C1D-47F6-998F-FE72E8CDC460}" destId="{FDD2EEF1-EB4A-4BC7-9113-70CD88A7FE53}" srcOrd="2" destOrd="0" parTransId="{5E162B00-2B1F-4D27-83D6-7EB6D074730A}" sibTransId="{AC3EB146-1669-4C03-95BB-37B7424FB321}"/>
    <dgm:cxn modelId="{99ABFB7E-4565-4373-AF4E-8725F35B99C6}" type="presOf" srcId="{AF4FD511-6F8E-4851-8829-652B0C19F7B1}" destId="{8B15C12B-4634-4870-9158-BC7AEFFF050D}" srcOrd="0" destOrd="0" presId="urn:microsoft.com/office/officeart/2005/8/layout/process1"/>
    <dgm:cxn modelId="{04D61385-1E7C-4FEA-B84A-A8FBA18E6847}" srcId="{3B9B5A23-2C1D-47F6-998F-FE72E8CDC460}" destId="{925C56E8-6BF0-454E-AB2C-BCCD7BCD1909}" srcOrd="1" destOrd="0" parTransId="{55FD7C35-71CC-4F6A-9C1D-B0A8C22F69C2}" sibTransId="{694AB196-9827-4C26-8576-34538D98A006}"/>
    <dgm:cxn modelId="{F6F4AC88-B3A9-4A00-B11B-857C5944A9A3}" srcId="{3B9B5A23-2C1D-47F6-998F-FE72E8CDC460}" destId="{5BB8A9B3-40CD-4B09-968F-C60340E17B11}" srcOrd="0" destOrd="0" parTransId="{D9C156A8-7A37-49D7-9A1C-2791623E55AB}" sibTransId="{3A6176E1-9628-44A1-A109-D342E5BED86A}"/>
    <dgm:cxn modelId="{7D4E9D94-05AD-4D07-9047-BC1DF6DFF655}" type="presOf" srcId="{B404F850-AE59-4C0E-AB7B-B27D74AD5135}" destId="{3229E839-5710-4336-922B-5855D9ED5C15}" srcOrd="0" destOrd="0" presId="urn:microsoft.com/office/officeart/2005/8/layout/process1"/>
    <dgm:cxn modelId="{A534C8A1-EA3D-4130-908A-BFBDB39CA9AB}" srcId="{3B9B5A23-2C1D-47F6-998F-FE72E8CDC460}" destId="{CB9578DE-7142-4D61-8C72-7D32EF3CB229}" srcOrd="8" destOrd="0" parTransId="{BF43C868-32F1-4DD7-BE1E-066AB6AC597F}" sibTransId="{17B06A6F-92B1-4057-AC93-4D9FF660C302}"/>
    <dgm:cxn modelId="{0F67B5A2-BF52-4DEE-8D55-96F3A359731E}" srcId="{3B9B5A23-2C1D-47F6-998F-FE72E8CDC460}" destId="{AF4FD511-6F8E-4851-8829-652B0C19F7B1}" srcOrd="4" destOrd="0" parTransId="{71E67111-54C6-4272-947D-30FB6C4DFCCD}" sibTransId="{92F9873B-10F4-4118-A7F8-19E50EC841AD}"/>
    <dgm:cxn modelId="{09C3DAA3-2871-4E5C-874B-4706708C79A4}" type="presOf" srcId="{925C56E8-6BF0-454E-AB2C-BCCD7BCD1909}" destId="{29642F7C-3252-4D69-AF29-2EF5140480C2}" srcOrd="0" destOrd="0" presId="urn:microsoft.com/office/officeart/2005/8/layout/process1"/>
    <dgm:cxn modelId="{FA4008BD-A23E-4DFC-8EA5-7BED47ACF35D}" type="presOf" srcId="{694AB196-9827-4C26-8576-34538D98A006}" destId="{7DDF6052-2AAC-4863-8B36-F70382898520}" srcOrd="1" destOrd="0" presId="urn:microsoft.com/office/officeart/2005/8/layout/process1"/>
    <dgm:cxn modelId="{F7D738C2-CCB4-46F2-80DB-8870568B4A3B}" type="presOf" srcId="{B38C7C55-764B-43EC-9C23-BED15B97D315}" destId="{7AF4C569-58D6-4D8D-850D-263D82A8226D}" srcOrd="1" destOrd="0" presId="urn:microsoft.com/office/officeart/2005/8/layout/process1"/>
    <dgm:cxn modelId="{D69A37C6-2517-4BD5-A2EB-685ED24B27B7}" type="presOf" srcId="{3A6176E1-9628-44A1-A109-D342E5BED86A}" destId="{1D0DAAD2-6909-4E39-AAD3-644627A3A001}" srcOrd="0" destOrd="0" presId="urn:microsoft.com/office/officeart/2005/8/layout/process1"/>
    <dgm:cxn modelId="{3F7F08C9-2AF1-459E-ACD3-28B1FA2F4619}" type="presOf" srcId="{AC3EB146-1669-4C03-95BB-37B7424FB321}" destId="{821665D9-E298-45C7-B7FE-CBDF038A3A70}" srcOrd="0" destOrd="0" presId="urn:microsoft.com/office/officeart/2005/8/layout/process1"/>
    <dgm:cxn modelId="{09124ADA-EA39-4733-BACC-F2D44C83BEF9}" type="presOf" srcId="{CFDCE439-031E-4B0A-8D8F-3113EB6CB2B1}" destId="{DDF77545-B823-47CA-B304-8718F7D83200}" srcOrd="0" destOrd="0" presId="urn:microsoft.com/office/officeart/2005/8/layout/process1"/>
    <dgm:cxn modelId="{2BFF4DDD-E95C-4D2C-8B8C-906B2A61B437}" type="presOf" srcId="{4A272178-4A6A-4F79-8BE9-C88B02B7C3B2}" destId="{91C1EF5C-6FE1-4C3D-9AE7-24B361D48ABD}" srcOrd="0" destOrd="0" presId="urn:microsoft.com/office/officeart/2005/8/layout/process1"/>
    <dgm:cxn modelId="{5FA886DD-72DD-44A0-8E84-A72D2EC85E91}" type="presOf" srcId="{AC3EB146-1669-4C03-95BB-37B7424FB321}" destId="{7C8B629E-F07F-4CA8-B8E5-73260F9B493F}" srcOrd="1" destOrd="0" presId="urn:microsoft.com/office/officeart/2005/8/layout/process1"/>
    <dgm:cxn modelId="{16D3ACEC-A453-4E32-AC78-A229D098E38D}" type="presOf" srcId="{64BC6039-B7CC-422E-91CD-901FEB7BA80B}" destId="{474F78AD-4E24-46D2-9934-906DA210592C}" srcOrd="0" destOrd="0" presId="urn:microsoft.com/office/officeart/2005/8/layout/process1"/>
    <dgm:cxn modelId="{E9A8ACEE-7260-4BCA-A86C-AC33CF91ECA4}" srcId="{3B9B5A23-2C1D-47F6-998F-FE72E8CDC460}" destId="{64BC6039-B7CC-422E-91CD-901FEB7BA80B}" srcOrd="5" destOrd="0" parTransId="{C6BF5A69-36E8-4397-8C97-DB02D535A9F9}" sibTransId="{B38C7C55-764B-43EC-9C23-BED15B97D315}"/>
    <dgm:cxn modelId="{C270F1F1-D32A-49BA-93C2-2008B18013BA}" srcId="{3B9B5A23-2C1D-47F6-998F-FE72E8CDC460}" destId="{4A272178-4A6A-4F79-8BE9-C88B02B7C3B2}" srcOrd="6" destOrd="0" parTransId="{D0787812-A3B2-443F-BCC7-FB7F94AB6528}" sibTransId="{68B8AA1F-3CDE-47D4-8FB9-DE1FA90FADD1}"/>
    <dgm:cxn modelId="{42D641F7-370F-4DE4-A20C-DD73CED76DAE}" type="presOf" srcId="{694AB196-9827-4C26-8576-34538D98A006}" destId="{72047F0D-EA02-48D0-A9CE-972EF9791703}" srcOrd="0" destOrd="0" presId="urn:microsoft.com/office/officeart/2005/8/layout/process1"/>
    <dgm:cxn modelId="{8BFBB0FF-F991-4F14-8B50-89528E832098}" type="presOf" srcId="{92F9873B-10F4-4118-A7F8-19E50EC841AD}" destId="{854B490B-D387-4AEC-BFAA-F7F605ABEC64}" srcOrd="1" destOrd="0" presId="urn:microsoft.com/office/officeart/2005/8/layout/process1"/>
    <dgm:cxn modelId="{66EDF5C1-89EF-44DD-AEA1-4562155788BB}" type="presParOf" srcId="{077DA4D2-09D5-4407-8813-24BCC66101BE}" destId="{6843040D-EF61-4178-90D6-D11148AD88C8}" srcOrd="0" destOrd="0" presId="urn:microsoft.com/office/officeart/2005/8/layout/process1"/>
    <dgm:cxn modelId="{B1B5E75A-36F1-4CDE-9519-F511A4C8F6F3}" type="presParOf" srcId="{077DA4D2-09D5-4407-8813-24BCC66101BE}" destId="{1D0DAAD2-6909-4E39-AAD3-644627A3A001}" srcOrd="1" destOrd="0" presId="urn:microsoft.com/office/officeart/2005/8/layout/process1"/>
    <dgm:cxn modelId="{E1763ECA-3D3C-4D49-BE6C-2AB1D40F349F}" type="presParOf" srcId="{1D0DAAD2-6909-4E39-AAD3-644627A3A001}" destId="{CF0531DB-1BC2-42A2-8E77-8A166CCA2F9E}" srcOrd="0" destOrd="0" presId="urn:microsoft.com/office/officeart/2005/8/layout/process1"/>
    <dgm:cxn modelId="{4C15DDE2-E318-4B32-B462-9DD425FAD30E}" type="presParOf" srcId="{077DA4D2-09D5-4407-8813-24BCC66101BE}" destId="{29642F7C-3252-4D69-AF29-2EF5140480C2}" srcOrd="2" destOrd="0" presId="urn:microsoft.com/office/officeart/2005/8/layout/process1"/>
    <dgm:cxn modelId="{2E85AECB-C2C5-4CBF-ABF9-B854C58FB2C9}" type="presParOf" srcId="{077DA4D2-09D5-4407-8813-24BCC66101BE}" destId="{72047F0D-EA02-48D0-A9CE-972EF9791703}" srcOrd="3" destOrd="0" presId="urn:microsoft.com/office/officeart/2005/8/layout/process1"/>
    <dgm:cxn modelId="{0EF7723A-20E4-4CE0-8145-1D6929236E37}" type="presParOf" srcId="{72047F0D-EA02-48D0-A9CE-972EF9791703}" destId="{7DDF6052-2AAC-4863-8B36-F70382898520}" srcOrd="0" destOrd="0" presId="urn:microsoft.com/office/officeart/2005/8/layout/process1"/>
    <dgm:cxn modelId="{F241765F-C858-4390-8651-984ABC9F02AB}" type="presParOf" srcId="{077DA4D2-09D5-4407-8813-24BCC66101BE}" destId="{26194D20-73D1-45D2-A780-12293E60C073}" srcOrd="4" destOrd="0" presId="urn:microsoft.com/office/officeart/2005/8/layout/process1"/>
    <dgm:cxn modelId="{02C64406-771F-4DC3-B1E2-1FB57DFCFD1B}" type="presParOf" srcId="{077DA4D2-09D5-4407-8813-24BCC66101BE}" destId="{821665D9-E298-45C7-B7FE-CBDF038A3A70}" srcOrd="5" destOrd="0" presId="urn:microsoft.com/office/officeart/2005/8/layout/process1"/>
    <dgm:cxn modelId="{8A9767C9-9236-4158-8DF7-439B68FC118F}" type="presParOf" srcId="{821665D9-E298-45C7-B7FE-CBDF038A3A70}" destId="{7C8B629E-F07F-4CA8-B8E5-73260F9B493F}" srcOrd="0" destOrd="0" presId="urn:microsoft.com/office/officeart/2005/8/layout/process1"/>
    <dgm:cxn modelId="{698E152E-3529-4FF0-89A3-69FF2E85DE4D}" type="presParOf" srcId="{077DA4D2-09D5-4407-8813-24BCC66101BE}" destId="{8C8E6C92-D32D-4B3B-B0F9-C81B283DBFD6}" srcOrd="6" destOrd="0" presId="urn:microsoft.com/office/officeart/2005/8/layout/process1"/>
    <dgm:cxn modelId="{7C6638A2-A9B5-437B-B807-DAD5BD4CB87D}" type="presParOf" srcId="{077DA4D2-09D5-4407-8813-24BCC66101BE}" destId="{DDF77545-B823-47CA-B304-8718F7D83200}" srcOrd="7" destOrd="0" presId="urn:microsoft.com/office/officeart/2005/8/layout/process1"/>
    <dgm:cxn modelId="{A3A8BABF-4E3C-4E0B-A179-2326F2F0B776}" type="presParOf" srcId="{DDF77545-B823-47CA-B304-8718F7D83200}" destId="{B5CC5184-CBF7-4888-9857-15C77BEB21F6}" srcOrd="0" destOrd="0" presId="urn:microsoft.com/office/officeart/2005/8/layout/process1"/>
    <dgm:cxn modelId="{60E12AAB-D76B-4773-8315-BDB7A3F09F48}" type="presParOf" srcId="{077DA4D2-09D5-4407-8813-24BCC66101BE}" destId="{8B15C12B-4634-4870-9158-BC7AEFFF050D}" srcOrd="8" destOrd="0" presId="urn:microsoft.com/office/officeart/2005/8/layout/process1"/>
    <dgm:cxn modelId="{7F6568D6-F899-496A-8CA7-FBBE057DAB76}" type="presParOf" srcId="{077DA4D2-09D5-4407-8813-24BCC66101BE}" destId="{EDED9685-7584-40D0-8F3B-1660121C1574}" srcOrd="9" destOrd="0" presId="urn:microsoft.com/office/officeart/2005/8/layout/process1"/>
    <dgm:cxn modelId="{11B9DB7D-D9F3-4766-8934-A2AC08286FFF}" type="presParOf" srcId="{EDED9685-7584-40D0-8F3B-1660121C1574}" destId="{854B490B-D387-4AEC-BFAA-F7F605ABEC64}" srcOrd="0" destOrd="0" presId="urn:microsoft.com/office/officeart/2005/8/layout/process1"/>
    <dgm:cxn modelId="{C18F1A28-C847-4D85-B779-7345CA6C4F57}" type="presParOf" srcId="{077DA4D2-09D5-4407-8813-24BCC66101BE}" destId="{474F78AD-4E24-46D2-9934-906DA210592C}" srcOrd="10" destOrd="0" presId="urn:microsoft.com/office/officeart/2005/8/layout/process1"/>
    <dgm:cxn modelId="{E5A6F7E0-3CEC-448C-8A1F-7CC1FE038962}" type="presParOf" srcId="{077DA4D2-09D5-4407-8813-24BCC66101BE}" destId="{1BAAC83E-97CA-4E94-B0E6-A43BBD5E040F}" srcOrd="11" destOrd="0" presId="urn:microsoft.com/office/officeart/2005/8/layout/process1"/>
    <dgm:cxn modelId="{6BF412A9-0AD3-48A8-ADA4-334A6606A1D2}" type="presParOf" srcId="{1BAAC83E-97CA-4E94-B0E6-A43BBD5E040F}" destId="{7AF4C569-58D6-4D8D-850D-263D82A8226D}" srcOrd="0" destOrd="0" presId="urn:microsoft.com/office/officeart/2005/8/layout/process1"/>
    <dgm:cxn modelId="{1D04439B-BF6C-49DC-B2C3-B6BA90FE7FF3}" type="presParOf" srcId="{077DA4D2-09D5-4407-8813-24BCC66101BE}" destId="{91C1EF5C-6FE1-4C3D-9AE7-24B361D48ABD}" srcOrd="12" destOrd="0" presId="urn:microsoft.com/office/officeart/2005/8/layout/process1"/>
    <dgm:cxn modelId="{0DE25C24-1566-4C7E-B548-4D61A26F5218}" type="presParOf" srcId="{077DA4D2-09D5-4407-8813-24BCC66101BE}" destId="{E1A95CD6-86C1-4388-A924-D43D39F8B05A}" srcOrd="13" destOrd="0" presId="urn:microsoft.com/office/officeart/2005/8/layout/process1"/>
    <dgm:cxn modelId="{519EE133-DCF4-4244-B95D-14DF7AE6696C}" type="presParOf" srcId="{E1A95CD6-86C1-4388-A924-D43D39F8B05A}" destId="{6B53EE9A-62B6-4687-8221-B9EFDC790C78}" srcOrd="0" destOrd="0" presId="urn:microsoft.com/office/officeart/2005/8/layout/process1"/>
    <dgm:cxn modelId="{90CB306B-D14D-4306-B39F-A90C28EA8FEC}" type="presParOf" srcId="{077DA4D2-09D5-4407-8813-24BCC66101BE}" destId="{3229E839-5710-4336-922B-5855D9ED5C15}" srcOrd="14" destOrd="0" presId="urn:microsoft.com/office/officeart/2005/8/layout/process1"/>
    <dgm:cxn modelId="{6E33866B-A7CD-42BA-845A-AF786315E1F2}" type="presParOf" srcId="{077DA4D2-09D5-4407-8813-24BCC66101BE}" destId="{CC62E1FA-FBB8-47C4-B979-DBC94745D0F2}" srcOrd="15" destOrd="0" presId="urn:microsoft.com/office/officeart/2005/8/layout/process1"/>
    <dgm:cxn modelId="{2FEDFA61-EEAB-460F-BC4D-6E32B75A0E25}" type="presParOf" srcId="{CC62E1FA-FBB8-47C4-B979-DBC94745D0F2}" destId="{78B15485-D1AD-4010-A176-397B74F82A5C}" srcOrd="0" destOrd="0" presId="urn:microsoft.com/office/officeart/2005/8/layout/process1"/>
    <dgm:cxn modelId="{7F295882-A4A6-40FF-9880-FD7A727BDDC5}" type="presParOf" srcId="{077DA4D2-09D5-4407-8813-24BCC66101BE}" destId="{34D606B1-507E-4718-882A-0058E1AF72D3}" srcOrd="1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3040D-EF61-4178-90D6-D11148AD88C8}">
      <dsp:nvSpPr>
        <dsp:cNvPr id="0" name=""/>
        <dsp:cNvSpPr/>
      </dsp:nvSpPr>
      <dsp:spPr>
        <a:xfrm>
          <a:off x="2539"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企業情報のご登録</a:t>
          </a:r>
        </a:p>
      </dsp:txBody>
      <dsp:txXfrm>
        <a:off x="19750" y="17211"/>
        <a:ext cx="553194" cy="1952707"/>
      </dsp:txXfrm>
    </dsp:sp>
    <dsp:sp modelId="{1D0DAAD2-6909-4E39-AAD3-644627A3A001}">
      <dsp:nvSpPr>
        <dsp:cNvPr id="0" name=""/>
        <dsp:cNvSpPr/>
      </dsp:nvSpPr>
      <dsp:spPr>
        <a:xfrm>
          <a:off x="648917"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48917" y="949846"/>
        <a:ext cx="87202" cy="87436"/>
      </dsp:txXfrm>
    </dsp:sp>
    <dsp:sp modelId="{29642F7C-3252-4D69-AF29-2EF5140480C2}">
      <dsp:nvSpPr>
        <dsp:cNvPr id="0" name=""/>
        <dsp:cNvSpPr/>
      </dsp:nvSpPr>
      <dsp:spPr>
        <a:xfrm>
          <a:off x="825202"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利用申込書の送付</a:t>
          </a:r>
        </a:p>
      </dsp:txBody>
      <dsp:txXfrm>
        <a:off x="842413" y="17211"/>
        <a:ext cx="553194" cy="1952707"/>
      </dsp:txXfrm>
    </dsp:sp>
    <dsp:sp modelId="{72047F0D-EA02-48D0-A9CE-972EF9791703}">
      <dsp:nvSpPr>
        <dsp:cNvPr id="0" name=""/>
        <dsp:cNvSpPr/>
      </dsp:nvSpPr>
      <dsp:spPr>
        <a:xfrm>
          <a:off x="1471580"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471580" y="949846"/>
        <a:ext cx="87202" cy="87436"/>
      </dsp:txXfrm>
    </dsp:sp>
    <dsp:sp modelId="{26194D20-73D1-45D2-A780-12293E60C073}">
      <dsp:nvSpPr>
        <dsp:cNvPr id="0" name=""/>
        <dsp:cNvSpPr/>
      </dsp:nvSpPr>
      <dsp:spPr>
        <a:xfrm>
          <a:off x="1647865"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求人情報のご登録</a:t>
          </a:r>
        </a:p>
      </dsp:txBody>
      <dsp:txXfrm>
        <a:off x="1665076" y="17211"/>
        <a:ext cx="553194" cy="1952707"/>
      </dsp:txXfrm>
    </dsp:sp>
    <dsp:sp modelId="{821665D9-E298-45C7-B7FE-CBDF038A3A70}">
      <dsp:nvSpPr>
        <dsp:cNvPr id="0" name=""/>
        <dsp:cNvSpPr/>
      </dsp:nvSpPr>
      <dsp:spPr>
        <a:xfrm>
          <a:off x="2294242"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294242" y="949846"/>
        <a:ext cx="87202" cy="87436"/>
      </dsp:txXfrm>
    </dsp:sp>
    <dsp:sp modelId="{8C8E6C92-D32D-4B3B-B0F9-C81B283DBFD6}">
      <dsp:nvSpPr>
        <dsp:cNvPr id="0" name=""/>
        <dsp:cNvSpPr/>
      </dsp:nvSpPr>
      <dsp:spPr>
        <a:xfrm>
          <a:off x="2470527"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原稿内容の確認</a:t>
          </a:r>
        </a:p>
      </dsp:txBody>
      <dsp:txXfrm>
        <a:off x="2487738" y="17211"/>
        <a:ext cx="553194" cy="1952707"/>
      </dsp:txXfrm>
    </dsp:sp>
    <dsp:sp modelId="{DDF77545-B823-47CA-B304-8718F7D83200}">
      <dsp:nvSpPr>
        <dsp:cNvPr id="0" name=""/>
        <dsp:cNvSpPr/>
      </dsp:nvSpPr>
      <dsp:spPr>
        <a:xfrm>
          <a:off x="3116905"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116905" y="949846"/>
        <a:ext cx="87202" cy="87436"/>
      </dsp:txXfrm>
    </dsp:sp>
    <dsp:sp modelId="{8B15C12B-4634-4870-9158-BC7AEFFF050D}">
      <dsp:nvSpPr>
        <dsp:cNvPr id="0" name=""/>
        <dsp:cNvSpPr/>
      </dsp:nvSpPr>
      <dsp:spPr>
        <a:xfrm>
          <a:off x="3293190"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掲載開始</a:t>
          </a:r>
        </a:p>
      </dsp:txBody>
      <dsp:txXfrm>
        <a:off x="3310401" y="17211"/>
        <a:ext cx="553194" cy="1952707"/>
      </dsp:txXfrm>
    </dsp:sp>
    <dsp:sp modelId="{EDED9685-7584-40D0-8F3B-1660121C1574}">
      <dsp:nvSpPr>
        <dsp:cNvPr id="0" name=""/>
        <dsp:cNvSpPr/>
      </dsp:nvSpPr>
      <dsp:spPr>
        <a:xfrm>
          <a:off x="3939568"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3939568" y="949846"/>
        <a:ext cx="87202" cy="87436"/>
      </dsp:txXfrm>
    </dsp:sp>
    <dsp:sp modelId="{474F78AD-4E24-46D2-9934-906DA210592C}">
      <dsp:nvSpPr>
        <dsp:cNvPr id="0" name=""/>
        <dsp:cNvSpPr/>
      </dsp:nvSpPr>
      <dsp:spPr>
        <a:xfrm>
          <a:off x="4115853"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選考</a:t>
          </a:r>
        </a:p>
      </dsp:txBody>
      <dsp:txXfrm>
        <a:off x="4133064" y="17211"/>
        <a:ext cx="553194" cy="1952707"/>
      </dsp:txXfrm>
    </dsp:sp>
    <dsp:sp modelId="{1BAAC83E-97CA-4E94-B0E6-A43BBD5E040F}">
      <dsp:nvSpPr>
        <dsp:cNvPr id="0" name=""/>
        <dsp:cNvSpPr/>
      </dsp:nvSpPr>
      <dsp:spPr>
        <a:xfrm>
          <a:off x="4762230"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4762230" y="949846"/>
        <a:ext cx="87202" cy="87436"/>
      </dsp:txXfrm>
    </dsp:sp>
    <dsp:sp modelId="{91C1EF5C-6FE1-4C3D-9AE7-24B361D48ABD}">
      <dsp:nvSpPr>
        <dsp:cNvPr id="0" name=""/>
        <dsp:cNvSpPr/>
      </dsp:nvSpPr>
      <dsp:spPr>
        <a:xfrm>
          <a:off x="4938515"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採用成功</a:t>
          </a:r>
        </a:p>
      </dsp:txBody>
      <dsp:txXfrm>
        <a:off x="4955726" y="17211"/>
        <a:ext cx="553194" cy="1952707"/>
      </dsp:txXfrm>
    </dsp:sp>
    <dsp:sp modelId="{E1A95CD6-86C1-4388-A924-D43D39F8B05A}">
      <dsp:nvSpPr>
        <dsp:cNvPr id="0" name=""/>
        <dsp:cNvSpPr/>
      </dsp:nvSpPr>
      <dsp:spPr>
        <a:xfrm>
          <a:off x="5584893"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5584893" y="949846"/>
        <a:ext cx="87202" cy="87436"/>
      </dsp:txXfrm>
    </dsp:sp>
    <dsp:sp modelId="{3229E839-5710-4336-922B-5855D9ED5C15}">
      <dsp:nvSpPr>
        <dsp:cNvPr id="0" name=""/>
        <dsp:cNvSpPr/>
      </dsp:nvSpPr>
      <dsp:spPr>
        <a:xfrm>
          <a:off x="5761178" y="0"/>
          <a:ext cx="587616" cy="19871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入社</a:t>
          </a:r>
        </a:p>
      </dsp:txBody>
      <dsp:txXfrm>
        <a:off x="5778389" y="17211"/>
        <a:ext cx="553194" cy="1952707"/>
      </dsp:txXfrm>
    </dsp:sp>
    <dsp:sp modelId="{CC62E1FA-FBB8-47C4-B979-DBC94745D0F2}">
      <dsp:nvSpPr>
        <dsp:cNvPr id="0" name=""/>
        <dsp:cNvSpPr/>
      </dsp:nvSpPr>
      <dsp:spPr>
        <a:xfrm>
          <a:off x="6407556" y="920700"/>
          <a:ext cx="124574" cy="14572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6407556" y="949846"/>
        <a:ext cx="87202" cy="87436"/>
      </dsp:txXfrm>
    </dsp:sp>
    <dsp:sp modelId="{34D606B1-507E-4718-882A-0058E1AF72D3}">
      <dsp:nvSpPr>
        <dsp:cNvPr id="0" name=""/>
        <dsp:cNvSpPr/>
      </dsp:nvSpPr>
      <dsp:spPr>
        <a:xfrm>
          <a:off x="6583841" y="12628"/>
          <a:ext cx="587616" cy="19618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eaVert"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就業</a:t>
          </a:r>
        </a:p>
      </dsp:txBody>
      <dsp:txXfrm>
        <a:off x="6601052" y="29839"/>
        <a:ext cx="553194" cy="19274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0.38607</cdr:x>
      <cdr:y>0.10705</cdr:y>
    </cdr:from>
    <cdr:to>
      <cdr:x>0.44697</cdr:x>
      <cdr:y>0.13231</cdr:y>
    </cdr:to>
    <cdr:cxnSp macro="">
      <cdr:nvCxnSpPr>
        <cdr:cNvPr id="8" name="直線コネクタ 7">
          <a:extLst xmlns:a="http://schemas.openxmlformats.org/drawingml/2006/main">
            <a:ext uri="{FF2B5EF4-FFF2-40B4-BE49-F238E27FC236}">
              <a16:creationId xmlns:a16="http://schemas.microsoft.com/office/drawing/2014/main" id="{A643CEA4-1219-4512-9FFB-9E545F697760}"/>
            </a:ext>
          </a:extLst>
        </cdr:cNvPr>
        <cdr:cNvCxnSpPr/>
      </cdr:nvCxnSpPr>
      <cdr:spPr>
        <a:xfrm xmlns:a="http://schemas.openxmlformats.org/drawingml/2006/main" flipH="1" flipV="1">
          <a:off x="1167416" y="275985"/>
          <a:ext cx="184162" cy="65116"/>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cdr:x>
      <cdr:y>0.10705</cdr:y>
    </cdr:from>
    <cdr:to>
      <cdr:x>0.63806</cdr:x>
      <cdr:y>0.14474</cdr:y>
    </cdr:to>
    <cdr:cxnSp macro="">
      <cdr:nvCxnSpPr>
        <cdr:cNvPr id="10" name="直線コネクタ 9">
          <a:extLst xmlns:a="http://schemas.openxmlformats.org/drawingml/2006/main">
            <a:ext uri="{FF2B5EF4-FFF2-40B4-BE49-F238E27FC236}">
              <a16:creationId xmlns:a16="http://schemas.microsoft.com/office/drawing/2014/main" id="{93650B29-94AA-44DB-8DA7-47DA9E75B3FD}"/>
            </a:ext>
          </a:extLst>
        </cdr:cNvPr>
        <cdr:cNvCxnSpPr/>
      </cdr:nvCxnSpPr>
      <cdr:spPr>
        <a:xfrm xmlns:a="http://schemas.openxmlformats.org/drawingml/2006/main" flipV="1">
          <a:off x="1511939" y="275986"/>
          <a:ext cx="417477" cy="9717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3884614" y="0"/>
            <a:ext cx="2971800" cy="499012"/>
          </a:xfrm>
          <a:prstGeom prst="rect">
            <a:avLst/>
          </a:prstGeom>
        </p:spPr>
        <p:txBody>
          <a:bodyPr vert="horz" lIns="96010" tIns="48005" rIns="96010" bIns="48005" rtlCol="0"/>
          <a:lstStyle>
            <a:lvl1pPr algn="r">
              <a:defRPr sz="1300"/>
            </a:lvl1pPr>
          </a:lstStyle>
          <a:p>
            <a:fld id="{71E98703-4349-46E2-8539-3C031416071E}" type="datetimeFigureOut">
              <a:rPr kumimoji="1" lang="ja-JP" altLang="en-US" smtClean="0"/>
              <a:t>2020/8/5</a:t>
            </a:fld>
            <a:endParaRPr kumimoji="1" lang="ja-JP" altLang="en-US"/>
          </a:p>
        </p:txBody>
      </p:sp>
      <p:sp>
        <p:nvSpPr>
          <p:cNvPr id="4" name="フッター プレースホルダー 3"/>
          <p:cNvSpPr>
            <a:spLocks noGrp="1"/>
          </p:cNvSpPr>
          <p:nvPr>
            <p:ph type="ftr" sz="quarter" idx="2"/>
          </p:nvPr>
        </p:nvSpPr>
        <p:spPr>
          <a:xfrm>
            <a:off x="0" y="9446678"/>
            <a:ext cx="2971800" cy="499011"/>
          </a:xfrm>
          <a:prstGeom prst="rect">
            <a:avLst/>
          </a:prstGeom>
        </p:spPr>
        <p:txBody>
          <a:bodyPr vert="horz" lIns="96010" tIns="48005" rIns="96010" bIns="4800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84614" y="9446678"/>
            <a:ext cx="2971800" cy="499011"/>
          </a:xfrm>
          <a:prstGeom prst="rect">
            <a:avLst/>
          </a:prstGeom>
        </p:spPr>
        <p:txBody>
          <a:bodyPr vert="horz" lIns="96010" tIns="48005" rIns="96010" bIns="48005" rtlCol="0" anchor="b"/>
          <a:lstStyle>
            <a:lvl1pPr algn="r">
              <a:defRPr sz="1300"/>
            </a:lvl1pPr>
          </a:lstStyle>
          <a:p>
            <a:fld id="{2AF79FEE-C1BB-4F0B-84FB-AA91DB748EB0}" type="slidenum">
              <a:rPr kumimoji="1" lang="ja-JP" altLang="en-US" smtClean="0"/>
              <a:t>‹#›</a:t>
            </a:fld>
            <a:endParaRPr kumimoji="1" lang="ja-JP" altLang="en-US"/>
          </a:p>
        </p:txBody>
      </p:sp>
    </p:spTree>
    <p:extLst>
      <p:ext uri="{BB962C8B-B14F-4D97-AF65-F5344CB8AC3E}">
        <p14:creationId xmlns:p14="http://schemas.microsoft.com/office/powerpoint/2010/main" val="740119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2413" cy="498056"/>
          </a:xfrm>
          <a:prstGeom prst="rect">
            <a:avLst/>
          </a:prstGeom>
        </p:spPr>
        <p:txBody>
          <a:bodyPr vert="horz" lIns="88578" tIns="44289" rIns="88578" bIns="4428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055" y="0"/>
            <a:ext cx="2972413" cy="498056"/>
          </a:xfrm>
          <a:prstGeom prst="rect">
            <a:avLst/>
          </a:prstGeom>
        </p:spPr>
        <p:txBody>
          <a:bodyPr vert="horz" lIns="88578" tIns="44289" rIns="88578" bIns="44289" rtlCol="0"/>
          <a:lstStyle>
            <a:lvl1pPr algn="r">
              <a:defRPr sz="1200"/>
            </a:lvl1pPr>
          </a:lstStyle>
          <a:p>
            <a:fld id="{0E69B277-CB49-42F6-ACEA-E6A25C1D2E41}" type="datetimeFigureOut">
              <a:rPr kumimoji="1" lang="ja-JP" altLang="en-US" smtClean="0"/>
              <a:t>2020/8/5</a:t>
            </a:fld>
            <a:endParaRPr kumimoji="1" lang="ja-JP" altLang="en-US"/>
          </a:p>
        </p:txBody>
      </p:sp>
      <p:sp>
        <p:nvSpPr>
          <p:cNvPr id="4" name="スライド イメージ プレースホルダー 3"/>
          <p:cNvSpPr>
            <a:spLocks noGrp="1" noRot="1" noChangeAspect="1"/>
          </p:cNvSpPr>
          <p:nvPr>
            <p:ph type="sldImg" idx="2"/>
          </p:nvPr>
        </p:nvSpPr>
        <p:spPr>
          <a:xfrm>
            <a:off x="1192213" y="1243013"/>
            <a:ext cx="4473575" cy="3355975"/>
          </a:xfrm>
          <a:prstGeom prst="rect">
            <a:avLst/>
          </a:prstGeom>
          <a:noFill/>
          <a:ln w="12700">
            <a:solidFill>
              <a:prstClr val="black"/>
            </a:solidFill>
          </a:ln>
        </p:spPr>
        <p:txBody>
          <a:bodyPr vert="horz" lIns="88578" tIns="44289" rIns="88578" bIns="44289" rtlCol="0" anchor="ctr"/>
          <a:lstStyle/>
          <a:p>
            <a:endParaRPr lang="ja-JP" altLang="en-US"/>
          </a:p>
        </p:txBody>
      </p:sp>
      <p:sp>
        <p:nvSpPr>
          <p:cNvPr id="5" name="ノート プレースホルダー 4"/>
          <p:cNvSpPr>
            <a:spLocks noGrp="1"/>
          </p:cNvSpPr>
          <p:nvPr>
            <p:ph type="body" sz="quarter" idx="3"/>
          </p:nvPr>
        </p:nvSpPr>
        <p:spPr>
          <a:xfrm>
            <a:off x="686413" y="4786266"/>
            <a:ext cx="5485174" cy="3916597"/>
          </a:xfrm>
          <a:prstGeom prst="rect">
            <a:avLst/>
          </a:prstGeom>
        </p:spPr>
        <p:txBody>
          <a:bodyPr vert="horz" lIns="88578" tIns="44289" rIns="88578" bIns="442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7633"/>
            <a:ext cx="2972413" cy="498055"/>
          </a:xfrm>
          <a:prstGeom prst="rect">
            <a:avLst/>
          </a:prstGeom>
        </p:spPr>
        <p:txBody>
          <a:bodyPr vert="horz" lIns="88578" tIns="44289" rIns="88578" bIns="4428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055" y="9447633"/>
            <a:ext cx="2972413" cy="498055"/>
          </a:xfrm>
          <a:prstGeom prst="rect">
            <a:avLst/>
          </a:prstGeom>
        </p:spPr>
        <p:txBody>
          <a:bodyPr vert="horz" lIns="88578" tIns="44289" rIns="88578" bIns="44289" rtlCol="0" anchor="b"/>
          <a:lstStyle>
            <a:lvl1pPr algn="r">
              <a:defRPr sz="1200"/>
            </a:lvl1pPr>
          </a:lstStyle>
          <a:p>
            <a:fld id="{C4FD1536-4A2D-45D0-8114-D644E8497DD2}" type="slidenum">
              <a:rPr kumimoji="1" lang="ja-JP" altLang="en-US" smtClean="0"/>
              <a:t>‹#›</a:t>
            </a:fld>
            <a:endParaRPr kumimoji="1" lang="ja-JP" altLang="en-US"/>
          </a:p>
        </p:txBody>
      </p:sp>
    </p:spTree>
    <p:extLst>
      <p:ext uri="{BB962C8B-B14F-4D97-AF65-F5344CB8AC3E}">
        <p14:creationId xmlns:p14="http://schemas.microsoft.com/office/powerpoint/2010/main" val="33999164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a:t>
            </a:fld>
            <a:endParaRPr kumimoji="1" lang="ja-JP" altLang="en-US"/>
          </a:p>
        </p:txBody>
      </p:sp>
    </p:spTree>
    <p:extLst>
      <p:ext uri="{BB962C8B-B14F-4D97-AF65-F5344CB8AC3E}">
        <p14:creationId xmlns:p14="http://schemas.microsoft.com/office/powerpoint/2010/main" val="79629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12</a:t>
            </a:fld>
            <a:endParaRPr kumimoji="1" lang="ja-JP" altLang="en-US"/>
          </a:p>
        </p:txBody>
      </p:sp>
    </p:spTree>
    <p:extLst>
      <p:ext uri="{BB962C8B-B14F-4D97-AF65-F5344CB8AC3E}">
        <p14:creationId xmlns:p14="http://schemas.microsoft.com/office/powerpoint/2010/main" val="114886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13</a:t>
            </a:fld>
            <a:endParaRPr kumimoji="1" lang="ja-JP" altLang="en-US"/>
          </a:p>
        </p:txBody>
      </p:sp>
    </p:spTree>
    <p:extLst>
      <p:ext uri="{BB962C8B-B14F-4D97-AF65-F5344CB8AC3E}">
        <p14:creationId xmlns:p14="http://schemas.microsoft.com/office/powerpoint/2010/main" val="3054440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14</a:t>
            </a:fld>
            <a:endParaRPr kumimoji="1" lang="ja-JP" altLang="en-US"/>
          </a:p>
        </p:txBody>
      </p:sp>
    </p:spTree>
    <p:extLst>
      <p:ext uri="{BB962C8B-B14F-4D97-AF65-F5344CB8AC3E}">
        <p14:creationId xmlns:p14="http://schemas.microsoft.com/office/powerpoint/2010/main" val="320806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15</a:t>
            </a:fld>
            <a:endParaRPr kumimoji="1" lang="ja-JP" altLang="en-US"/>
          </a:p>
        </p:txBody>
      </p:sp>
    </p:spTree>
    <p:extLst>
      <p:ext uri="{BB962C8B-B14F-4D97-AF65-F5344CB8AC3E}">
        <p14:creationId xmlns:p14="http://schemas.microsoft.com/office/powerpoint/2010/main" val="246929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16</a:t>
            </a:fld>
            <a:endParaRPr kumimoji="1" lang="ja-JP" altLang="en-US"/>
          </a:p>
        </p:txBody>
      </p:sp>
    </p:spTree>
    <p:extLst>
      <p:ext uri="{BB962C8B-B14F-4D97-AF65-F5344CB8AC3E}">
        <p14:creationId xmlns:p14="http://schemas.microsoft.com/office/powerpoint/2010/main" val="328434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次ページとまとめる予定</a:t>
            </a:r>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17</a:t>
            </a:fld>
            <a:endParaRPr kumimoji="1" lang="ja-JP" altLang="en-US"/>
          </a:p>
        </p:txBody>
      </p:sp>
    </p:spTree>
    <p:extLst>
      <p:ext uri="{BB962C8B-B14F-4D97-AF65-F5344CB8AC3E}">
        <p14:creationId xmlns:p14="http://schemas.microsoft.com/office/powerpoint/2010/main" val="271447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18</a:t>
            </a:fld>
            <a:endParaRPr kumimoji="1" lang="ja-JP" altLang="en-US"/>
          </a:p>
        </p:txBody>
      </p:sp>
    </p:spTree>
    <p:extLst>
      <p:ext uri="{BB962C8B-B14F-4D97-AF65-F5344CB8AC3E}">
        <p14:creationId xmlns:p14="http://schemas.microsoft.com/office/powerpoint/2010/main" val="3405318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★送付先によって省略</a:t>
            </a:r>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21</a:t>
            </a:fld>
            <a:endParaRPr kumimoji="1" lang="ja-JP" altLang="en-US"/>
          </a:p>
        </p:txBody>
      </p:sp>
    </p:spTree>
    <p:extLst>
      <p:ext uri="{BB962C8B-B14F-4D97-AF65-F5344CB8AC3E}">
        <p14:creationId xmlns:p14="http://schemas.microsoft.com/office/powerpoint/2010/main" val="3403072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★送付先によって省略</a:t>
            </a:r>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22</a:t>
            </a:fld>
            <a:endParaRPr kumimoji="1" lang="ja-JP" altLang="en-US"/>
          </a:p>
        </p:txBody>
      </p:sp>
    </p:spTree>
    <p:extLst>
      <p:ext uri="{BB962C8B-B14F-4D97-AF65-F5344CB8AC3E}">
        <p14:creationId xmlns:p14="http://schemas.microsoft.com/office/powerpoint/2010/main" val="2019529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2</a:t>
            </a:fld>
            <a:endParaRPr kumimoji="1" lang="ja-JP" altLang="en-US"/>
          </a:p>
        </p:txBody>
      </p:sp>
    </p:spTree>
    <p:extLst>
      <p:ext uri="{BB962C8B-B14F-4D97-AF65-F5344CB8AC3E}">
        <p14:creationId xmlns:p14="http://schemas.microsoft.com/office/powerpoint/2010/main" val="1605877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3</a:t>
            </a:fld>
            <a:endParaRPr kumimoji="1" lang="ja-JP" altLang="en-US"/>
          </a:p>
        </p:txBody>
      </p:sp>
    </p:spTree>
    <p:extLst>
      <p:ext uri="{BB962C8B-B14F-4D97-AF65-F5344CB8AC3E}">
        <p14:creationId xmlns:p14="http://schemas.microsoft.com/office/powerpoint/2010/main" val="226403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4</a:t>
            </a:fld>
            <a:endParaRPr kumimoji="1" lang="ja-JP" altLang="en-US"/>
          </a:p>
        </p:txBody>
      </p:sp>
    </p:spTree>
    <p:extLst>
      <p:ext uri="{BB962C8B-B14F-4D97-AF65-F5344CB8AC3E}">
        <p14:creationId xmlns:p14="http://schemas.microsoft.com/office/powerpoint/2010/main" val="4189298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5</a:t>
            </a:fld>
            <a:endParaRPr kumimoji="1" lang="ja-JP" altLang="en-US"/>
          </a:p>
        </p:txBody>
      </p:sp>
    </p:spTree>
    <p:extLst>
      <p:ext uri="{BB962C8B-B14F-4D97-AF65-F5344CB8AC3E}">
        <p14:creationId xmlns:p14="http://schemas.microsoft.com/office/powerpoint/2010/main" val="303578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6</a:t>
            </a:fld>
            <a:endParaRPr kumimoji="1" lang="ja-JP" altLang="en-US"/>
          </a:p>
        </p:txBody>
      </p:sp>
    </p:spTree>
    <p:extLst>
      <p:ext uri="{BB962C8B-B14F-4D97-AF65-F5344CB8AC3E}">
        <p14:creationId xmlns:p14="http://schemas.microsoft.com/office/powerpoint/2010/main" val="143585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7</a:t>
            </a:fld>
            <a:endParaRPr kumimoji="1" lang="ja-JP" altLang="en-US"/>
          </a:p>
        </p:txBody>
      </p:sp>
    </p:spTree>
    <p:extLst>
      <p:ext uri="{BB962C8B-B14F-4D97-AF65-F5344CB8AC3E}">
        <p14:creationId xmlns:p14="http://schemas.microsoft.com/office/powerpoint/2010/main" val="310050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8</a:t>
            </a:fld>
            <a:endParaRPr kumimoji="1" lang="ja-JP" altLang="en-US"/>
          </a:p>
        </p:txBody>
      </p:sp>
    </p:spTree>
    <p:extLst>
      <p:ext uri="{BB962C8B-B14F-4D97-AF65-F5344CB8AC3E}">
        <p14:creationId xmlns:p14="http://schemas.microsoft.com/office/powerpoint/2010/main" val="4142816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4FD1536-4A2D-45D0-8114-D644E8497DD2}" type="slidenum">
              <a:rPr kumimoji="1" lang="ja-JP" altLang="en-US" smtClean="0"/>
              <a:t>11</a:t>
            </a:fld>
            <a:endParaRPr kumimoji="1" lang="ja-JP" altLang="en-US"/>
          </a:p>
        </p:txBody>
      </p:sp>
    </p:spTree>
    <p:extLst>
      <p:ext uri="{BB962C8B-B14F-4D97-AF65-F5344CB8AC3E}">
        <p14:creationId xmlns:p14="http://schemas.microsoft.com/office/powerpoint/2010/main" val="115041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2D83C7-3410-484E-9C4A-34950B20B78C}"/>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BE76211-A67C-4BFC-8925-2CBEB650D51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D6B316-F18F-4F63-B6B1-99CC2F263FDE}"/>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5" name="フッター プレースホルダー 4">
            <a:extLst>
              <a:ext uri="{FF2B5EF4-FFF2-40B4-BE49-F238E27FC236}">
                <a16:creationId xmlns:a16="http://schemas.microsoft.com/office/drawing/2014/main" id="{0E5B6D49-0F95-4929-A3AC-09C0DB6A13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5B8BE5-56A1-4352-8035-9F739809C26D}"/>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58957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E3977-F463-4186-B149-D5EA5136D09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8A0EB24-87E7-4CE6-BAED-10564CEC77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0A85C6-6A0C-4B2A-A640-CF36412611F2}"/>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5" name="フッター プレースホルダー 4">
            <a:extLst>
              <a:ext uri="{FF2B5EF4-FFF2-40B4-BE49-F238E27FC236}">
                <a16:creationId xmlns:a16="http://schemas.microsoft.com/office/drawing/2014/main" id="{8469E8BF-02B6-4868-A43A-B967EE04885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692B67-5ECC-47DE-98B6-3A19B5C6C1D8}"/>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314335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EC1587-2271-4C5E-B17C-039AB28B3AE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040292-C8C8-4BE8-949A-5A656AA1793B}"/>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6FCA057-7235-42CB-B2E2-417A27EB88C1}"/>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5" name="フッター プレースホルダー 4">
            <a:extLst>
              <a:ext uri="{FF2B5EF4-FFF2-40B4-BE49-F238E27FC236}">
                <a16:creationId xmlns:a16="http://schemas.microsoft.com/office/drawing/2014/main" id="{0ACE9304-1F96-430F-B18F-4DB37B969C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5E2F6FA-430A-45D4-9F15-8D9F9863ACB2}"/>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68024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EA58F-0FC7-4619-A7FC-CB1EFFC7D9D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B68BA9-E223-4943-AB81-BC6CBC7BD59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6CD492-65DE-4485-B42A-44F6C2B5388E}"/>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5" name="フッター プレースホルダー 4">
            <a:extLst>
              <a:ext uri="{FF2B5EF4-FFF2-40B4-BE49-F238E27FC236}">
                <a16:creationId xmlns:a16="http://schemas.microsoft.com/office/drawing/2014/main" id="{8BA929B9-E4C8-4497-9B83-18CA9E535A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7EE611-5831-4F1C-8543-C9CFBE7AFBCE}"/>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1103831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94ED-FE89-43A3-BBB1-543FD217871E}"/>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E875DA-1133-42F3-8124-87AF4032EFA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8413262-A665-4CFE-AE31-2E335A7105C4}"/>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5" name="フッター プレースホルダー 4">
            <a:extLst>
              <a:ext uri="{FF2B5EF4-FFF2-40B4-BE49-F238E27FC236}">
                <a16:creationId xmlns:a16="http://schemas.microsoft.com/office/drawing/2014/main" id="{575ED57F-0D47-4C4F-A59B-A215A65745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FC79A9-7568-4AC8-9232-BAA5DFA7B23E}"/>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1971241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DC2A73-3990-48A2-B4BF-E7CC409221F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63E788-A346-4683-9AFA-9FAFD804D89D}"/>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AE66765-A915-49EC-BEAD-C429B0BFCE15}"/>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E561B7-C83B-4917-A6AA-17E095733AAC}"/>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6" name="フッター プレースホルダー 5">
            <a:extLst>
              <a:ext uri="{FF2B5EF4-FFF2-40B4-BE49-F238E27FC236}">
                <a16:creationId xmlns:a16="http://schemas.microsoft.com/office/drawing/2014/main" id="{D8B4AD62-2968-4FFC-8D48-99019DD922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F0CA72C-AF4E-4C4B-9884-8BE8E36B29B8}"/>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265445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3BE74-B7B0-4317-B621-D10EBE4D2BD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5E230AE-AEBB-43D2-A5AA-FB4819B46DC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36D2CFF-FB9B-4628-B695-7EE9D8618C08}"/>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17B6633-5774-4F00-A2E7-7A633448763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2A7E3C-126C-41CF-A11F-D72688CDBF2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22A6B33-EF37-49EA-BE03-42F285566177}"/>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8" name="フッター プレースホルダー 7">
            <a:extLst>
              <a:ext uri="{FF2B5EF4-FFF2-40B4-BE49-F238E27FC236}">
                <a16:creationId xmlns:a16="http://schemas.microsoft.com/office/drawing/2014/main" id="{9AFD710E-109C-434C-A0B4-7090D208E4C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F5663DA-F689-44DA-8838-DF62B1DAF94E}"/>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178121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440B58-C929-4307-B595-66E27D3A4D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FD782CC-3DD6-4B08-A65C-B22CD7C8A1D1}"/>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4" name="フッター プレースホルダー 3">
            <a:extLst>
              <a:ext uri="{FF2B5EF4-FFF2-40B4-BE49-F238E27FC236}">
                <a16:creationId xmlns:a16="http://schemas.microsoft.com/office/drawing/2014/main" id="{67666E46-0CFB-4A26-ABB7-9E896B08E6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176AE33-EC7A-4F43-A959-D5C3F5DD9784}"/>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211328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06BFBE9-A9AF-4DB5-8953-2B4689B109B3}"/>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3" name="フッター プレースホルダー 2">
            <a:extLst>
              <a:ext uri="{FF2B5EF4-FFF2-40B4-BE49-F238E27FC236}">
                <a16:creationId xmlns:a16="http://schemas.microsoft.com/office/drawing/2014/main" id="{4403B1DD-67CA-439A-8ABC-1D8B6EE75B3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081CE4-5240-4684-A541-B14DDB04C45C}"/>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cxnSp>
        <p:nvCxnSpPr>
          <p:cNvPr id="5" name="直線コネクタ 4">
            <a:extLst>
              <a:ext uri="{FF2B5EF4-FFF2-40B4-BE49-F238E27FC236}">
                <a16:creationId xmlns:a16="http://schemas.microsoft.com/office/drawing/2014/main" id="{F6ECE652-2B8C-434B-A73F-C002F1EC2829}"/>
              </a:ext>
            </a:extLst>
          </p:cNvPr>
          <p:cNvCxnSpPr/>
          <p:nvPr userDrawn="1"/>
        </p:nvCxnSpPr>
        <p:spPr>
          <a:xfrm>
            <a:off x="251520" y="6577735"/>
            <a:ext cx="8568952" cy="0"/>
          </a:xfrm>
          <a:prstGeom prst="line">
            <a:avLst/>
          </a:prstGeom>
          <a:ln>
            <a:solidFill>
              <a:srgbClr val="D7592F"/>
            </a:solidFill>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1D283CAD-8300-4DDA-A9A7-100543F8D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7138" y="86642"/>
            <a:ext cx="1883334" cy="387244"/>
          </a:xfrm>
          <a:prstGeom prst="rect">
            <a:avLst/>
          </a:prstGeom>
        </p:spPr>
      </p:pic>
      <p:cxnSp>
        <p:nvCxnSpPr>
          <p:cNvPr id="7" name="直線コネクタ 6">
            <a:extLst>
              <a:ext uri="{FF2B5EF4-FFF2-40B4-BE49-F238E27FC236}">
                <a16:creationId xmlns:a16="http://schemas.microsoft.com/office/drawing/2014/main" id="{6E8EE6AA-6187-4018-B44F-F70E8841CA45}"/>
              </a:ext>
            </a:extLst>
          </p:cNvPr>
          <p:cNvCxnSpPr/>
          <p:nvPr userDrawn="1"/>
        </p:nvCxnSpPr>
        <p:spPr>
          <a:xfrm>
            <a:off x="251520" y="638253"/>
            <a:ext cx="8568952" cy="0"/>
          </a:xfrm>
          <a:prstGeom prst="line">
            <a:avLst/>
          </a:prstGeom>
          <a:ln>
            <a:solidFill>
              <a:srgbClr val="D759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31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E363B7-F480-40B9-98DB-3A7E3CAC05C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6D08474-9EEF-4596-96BB-D5A28B7AED0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F5F466-5053-40A6-9E2E-ED6139D49C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41967F7-3F2F-4A77-BD4F-27C9C161501B}"/>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6" name="フッター プレースホルダー 5">
            <a:extLst>
              <a:ext uri="{FF2B5EF4-FFF2-40B4-BE49-F238E27FC236}">
                <a16:creationId xmlns:a16="http://schemas.microsoft.com/office/drawing/2014/main" id="{7394DE73-DCC2-4236-B187-424D140CA6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6AB651-935C-4CFB-821A-79983029AB00}"/>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160485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4CADD-AFC8-4818-8E76-E87748D619B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27CB654-B0EB-405A-A3F5-FA03BCFF7A2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B9E040D-9A15-487A-BD8E-9F187067D8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D4906A-6B5E-4D02-8FB0-8923145F316B}"/>
              </a:ext>
            </a:extLst>
          </p:cNvPr>
          <p:cNvSpPr>
            <a:spLocks noGrp="1"/>
          </p:cNvSpPr>
          <p:nvPr>
            <p:ph type="dt" sz="half" idx="10"/>
          </p:nvPr>
        </p:nvSpPr>
        <p:spPr/>
        <p:txBody>
          <a:bodyPr/>
          <a:lstStyle/>
          <a:p>
            <a:fld id="{13CD3650-CE95-483A-8E62-D95ADF23D376}" type="datetimeFigureOut">
              <a:rPr kumimoji="1" lang="ja-JP" altLang="en-US" smtClean="0"/>
              <a:t>2020/8/5</a:t>
            </a:fld>
            <a:endParaRPr kumimoji="1" lang="ja-JP" altLang="en-US"/>
          </a:p>
        </p:txBody>
      </p:sp>
      <p:sp>
        <p:nvSpPr>
          <p:cNvPr id="6" name="フッター プレースホルダー 5">
            <a:extLst>
              <a:ext uri="{FF2B5EF4-FFF2-40B4-BE49-F238E27FC236}">
                <a16:creationId xmlns:a16="http://schemas.microsoft.com/office/drawing/2014/main" id="{781A2B6D-540E-4A35-A840-79FA00C1DF3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50D2BF-EDCB-4DFF-915B-D77E20651295}"/>
              </a:ext>
            </a:extLst>
          </p:cNvPr>
          <p:cNvSpPr>
            <a:spLocks noGrp="1"/>
          </p:cNvSpPr>
          <p:nvPr>
            <p:ph type="sldNum" sz="quarter" idx="12"/>
          </p:nvPr>
        </p:nvSpPr>
        <p:spPr/>
        <p:txBody>
          <a:body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382174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D16E5A9-62E1-4699-AF24-2C8B9174FF0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D8A71E-EAB2-4E11-9E0B-FA4DDC4409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E1F90D-A872-4EA2-95D5-D9D510653FA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CD3650-CE95-483A-8E62-D95ADF23D376}" type="datetimeFigureOut">
              <a:rPr kumimoji="1" lang="ja-JP" altLang="en-US" smtClean="0"/>
              <a:t>2020/8/5</a:t>
            </a:fld>
            <a:endParaRPr kumimoji="1" lang="ja-JP" altLang="en-US"/>
          </a:p>
        </p:txBody>
      </p:sp>
      <p:sp>
        <p:nvSpPr>
          <p:cNvPr id="5" name="フッター プレースホルダー 4">
            <a:extLst>
              <a:ext uri="{FF2B5EF4-FFF2-40B4-BE49-F238E27FC236}">
                <a16:creationId xmlns:a16="http://schemas.microsoft.com/office/drawing/2014/main" id="{A406BE36-834D-4364-B2BE-55FE2C7F7B1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5EDEC1E-3307-4C55-A738-ECC4140A2C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8AB45B-6DE6-4745-85BA-AC21B6F5911A}" type="slidenum">
              <a:rPr kumimoji="1" lang="ja-JP" altLang="en-US" smtClean="0"/>
              <a:t>‹#›</a:t>
            </a:fld>
            <a:endParaRPr kumimoji="1" lang="ja-JP" altLang="en-US"/>
          </a:p>
        </p:txBody>
      </p:sp>
    </p:spTree>
    <p:extLst>
      <p:ext uri="{BB962C8B-B14F-4D97-AF65-F5344CB8AC3E}">
        <p14:creationId xmlns:p14="http://schemas.microsoft.com/office/powerpoint/2010/main" val="3267649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yamatogokorocareer.jp/saiyo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career@yamatogokorocareer.jp"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yamatogokorocareer.jp/saiyou/" TargetMode="Externa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yamatogokorocareer.jp/interview/genhostel00.html"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F7D4A3B-3579-42AC-A8B8-FC16C85809AE}"/>
              </a:ext>
            </a:extLst>
          </p:cNvPr>
          <p:cNvPicPr>
            <a:picLocks noChangeAspect="1"/>
          </p:cNvPicPr>
          <p:nvPr/>
        </p:nvPicPr>
        <p:blipFill>
          <a:blip r:embed="rId3"/>
          <a:stretch>
            <a:fillRect/>
          </a:stretch>
        </p:blipFill>
        <p:spPr>
          <a:xfrm>
            <a:off x="-1" y="5841370"/>
            <a:ext cx="9144000" cy="1201261"/>
          </a:xfrm>
          <a:prstGeom prst="rect">
            <a:avLst/>
          </a:prstGeom>
        </p:spPr>
      </p:pic>
      <p:sp>
        <p:nvSpPr>
          <p:cNvPr id="23" name="テキスト ボックス 22">
            <a:extLst>
              <a:ext uri="{FF2B5EF4-FFF2-40B4-BE49-F238E27FC236}">
                <a16:creationId xmlns:a16="http://schemas.microsoft.com/office/drawing/2014/main" id="{D68A7D0E-508C-4751-9731-46490D3BCA14}"/>
              </a:ext>
            </a:extLst>
          </p:cNvPr>
          <p:cNvSpPr txBox="1"/>
          <p:nvPr/>
        </p:nvSpPr>
        <p:spPr>
          <a:xfrm>
            <a:off x="820029" y="1587607"/>
            <a:ext cx="7503942" cy="1323119"/>
          </a:xfrm>
          <a:prstGeom prst="rect">
            <a:avLst/>
          </a:prstGeom>
          <a:noFill/>
        </p:spPr>
        <p:txBody>
          <a:bodyPr wrap="square" rtlCol="0">
            <a:spAutoFit/>
          </a:bodyPr>
          <a:lstStyle/>
          <a:p>
            <a:pPr algn="ctr">
              <a:lnSpc>
                <a:spcPct val="150000"/>
              </a:lnSpc>
            </a:pPr>
            <a:r>
              <a:rPr lang="ja-JP" altLang="en-US" sz="2800" dirty="0">
                <a:latin typeface="+mj-ea"/>
                <a:ea typeface="+mj-ea"/>
              </a:rPr>
              <a:t>グローバル人材の採用なら</a:t>
            </a:r>
            <a:endParaRPr lang="en-US" altLang="ja-JP" sz="2800" dirty="0">
              <a:latin typeface="+mj-ea"/>
              <a:ea typeface="+mj-ea"/>
            </a:endParaRPr>
          </a:p>
          <a:p>
            <a:pPr>
              <a:lnSpc>
                <a:spcPct val="150000"/>
              </a:lnSpc>
            </a:pPr>
            <a:endParaRPr kumimoji="1" lang="ja-JP" altLang="en-US" sz="2800" dirty="0">
              <a:latin typeface="+mj-ea"/>
              <a:ea typeface="+mj-ea"/>
            </a:endParaRPr>
          </a:p>
        </p:txBody>
      </p:sp>
      <p:sp>
        <p:nvSpPr>
          <p:cNvPr id="25" name="テキスト ボックス 24">
            <a:hlinkClick r:id="rId4"/>
            <a:extLst>
              <a:ext uri="{FF2B5EF4-FFF2-40B4-BE49-F238E27FC236}">
                <a16:creationId xmlns:a16="http://schemas.microsoft.com/office/drawing/2014/main" id="{0A331CF2-57F5-47EA-B6BA-9D7FABC578CD}"/>
              </a:ext>
            </a:extLst>
          </p:cNvPr>
          <p:cNvSpPr txBox="1"/>
          <p:nvPr/>
        </p:nvSpPr>
        <p:spPr>
          <a:xfrm>
            <a:off x="1938701" y="3901498"/>
            <a:ext cx="5266597" cy="369332"/>
          </a:xfrm>
          <a:prstGeom prst="rect">
            <a:avLst/>
          </a:prstGeom>
          <a:noFill/>
        </p:spPr>
        <p:txBody>
          <a:bodyPr wrap="square" rtlCol="0">
            <a:spAutoFit/>
          </a:bodyPr>
          <a:lstStyle/>
          <a:p>
            <a:pPr algn="ctr"/>
            <a:r>
              <a:rPr lang="en-US" altLang="ja-JP" u="sng" dirty="0">
                <a:solidFill>
                  <a:schemeClr val="accent2">
                    <a:lumMod val="75000"/>
                  </a:schemeClr>
                </a:solidFill>
              </a:rPr>
              <a:t>https://www.</a:t>
            </a:r>
            <a:r>
              <a:rPr lang="en-US" altLang="ja-JP" sz="1600" u="sng" dirty="0">
                <a:solidFill>
                  <a:schemeClr val="accent2">
                    <a:lumMod val="75000"/>
                  </a:schemeClr>
                </a:solidFill>
              </a:rPr>
              <a:t>yamatogokorocareer</a:t>
            </a:r>
            <a:r>
              <a:rPr lang="en-US" altLang="ja-JP" u="sng" dirty="0">
                <a:solidFill>
                  <a:schemeClr val="accent2">
                    <a:lumMod val="75000"/>
                  </a:schemeClr>
                </a:solidFill>
              </a:rPr>
              <a:t>.jp/</a:t>
            </a:r>
            <a:endParaRPr lang="ja-JP" altLang="en-US" u="sng" dirty="0">
              <a:solidFill>
                <a:schemeClr val="accent2">
                  <a:lumMod val="75000"/>
                </a:schemeClr>
              </a:solidFill>
            </a:endParaRPr>
          </a:p>
        </p:txBody>
      </p:sp>
      <p:sp>
        <p:nvSpPr>
          <p:cNvPr id="28" name="正方形/長方形 27">
            <a:extLst>
              <a:ext uri="{FF2B5EF4-FFF2-40B4-BE49-F238E27FC236}">
                <a16:creationId xmlns:a16="http://schemas.microsoft.com/office/drawing/2014/main" id="{553D6702-000A-4DE2-B542-2E407936629F}"/>
              </a:ext>
            </a:extLst>
          </p:cNvPr>
          <p:cNvSpPr/>
          <p:nvPr/>
        </p:nvSpPr>
        <p:spPr>
          <a:xfrm>
            <a:off x="0" y="-35168"/>
            <a:ext cx="9221821" cy="703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F28B5AC-E4E7-4681-BEBB-C4531DE15B1A}"/>
              </a:ext>
            </a:extLst>
          </p:cNvPr>
          <p:cNvSpPr/>
          <p:nvPr/>
        </p:nvSpPr>
        <p:spPr>
          <a:xfrm>
            <a:off x="0" y="6814038"/>
            <a:ext cx="9221821" cy="703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3AE81B42-94E1-48E4-85EB-85427A85BF53}"/>
              </a:ext>
            </a:extLst>
          </p:cNvPr>
          <p:cNvPicPr>
            <a:picLocks noChangeAspect="1"/>
          </p:cNvPicPr>
          <p:nvPr/>
        </p:nvPicPr>
        <p:blipFill>
          <a:blip r:embed="rId5"/>
          <a:stretch>
            <a:fillRect/>
          </a:stretch>
        </p:blipFill>
        <p:spPr>
          <a:xfrm>
            <a:off x="3018855" y="2484244"/>
            <a:ext cx="3106289" cy="963140"/>
          </a:xfrm>
          <a:prstGeom prst="rect">
            <a:avLst/>
          </a:prstGeom>
        </p:spPr>
      </p:pic>
    </p:spTree>
    <p:extLst>
      <p:ext uri="{BB962C8B-B14F-4D97-AF65-F5344CB8AC3E}">
        <p14:creationId xmlns:p14="http://schemas.microsoft.com/office/powerpoint/2010/main" val="235855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2712602" cy="646331"/>
          </a:xfrm>
          <a:prstGeom prst="rect">
            <a:avLst/>
          </a:prstGeom>
          <a:noFill/>
        </p:spPr>
        <p:txBody>
          <a:bodyPr wrap="none" rtlCol="0">
            <a:spAutoFit/>
          </a:bodyPr>
          <a:lstStyle/>
          <a:p>
            <a:r>
              <a:rPr lang="ja-JP" altLang="en-US" sz="3600" dirty="0">
                <a:solidFill>
                  <a:schemeClr val="accent2"/>
                </a:solidFill>
              </a:rPr>
              <a:t>５ </a:t>
            </a:r>
            <a:r>
              <a:rPr lang="en-US" altLang="ja-JP" sz="3600" dirty="0">
                <a:solidFill>
                  <a:schemeClr val="accent2"/>
                </a:solidFill>
              </a:rPr>
              <a:t>| </a:t>
            </a:r>
            <a:r>
              <a:rPr lang="ja-JP" altLang="en-US" sz="2400" dirty="0">
                <a:solidFill>
                  <a:schemeClr val="accent2"/>
                </a:solidFill>
              </a:rPr>
              <a:t>ご利用料金 </a:t>
            </a:r>
            <a:endParaRPr kumimoji="1" lang="ja-JP" altLang="en-US" sz="3600" dirty="0">
              <a:solidFill>
                <a:schemeClr val="accent2"/>
              </a:solidFill>
            </a:endParaRPr>
          </a:p>
        </p:txBody>
      </p:sp>
      <p:sp>
        <p:nvSpPr>
          <p:cNvPr id="15" name="テキスト ボックス 14">
            <a:extLst>
              <a:ext uri="{FF2B5EF4-FFF2-40B4-BE49-F238E27FC236}">
                <a16:creationId xmlns:a16="http://schemas.microsoft.com/office/drawing/2014/main" id="{88EC7F08-3B28-472F-8DB9-BFDD6059E269}"/>
              </a:ext>
            </a:extLst>
          </p:cNvPr>
          <p:cNvSpPr txBox="1"/>
          <p:nvPr/>
        </p:nvSpPr>
        <p:spPr>
          <a:xfrm>
            <a:off x="6094114" y="3165550"/>
            <a:ext cx="2031325" cy="369332"/>
          </a:xfrm>
          <a:prstGeom prst="rect">
            <a:avLst/>
          </a:prstGeom>
          <a:noFill/>
        </p:spPr>
        <p:txBody>
          <a:bodyPr wrap="none" rtlCol="0">
            <a:spAutoFit/>
          </a:bodyPr>
          <a:lstStyle/>
          <a:p>
            <a:r>
              <a:rPr lang="ja-JP" altLang="en-US" b="1" dirty="0">
                <a:solidFill>
                  <a:schemeClr val="accent2"/>
                </a:solidFill>
              </a:rPr>
              <a:t>成果報酬型とは？</a:t>
            </a:r>
            <a:endParaRPr kumimoji="1" lang="ja-JP" altLang="en-US" b="1" dirty="0">
              <a:solidFill>
                <a:schemeClr val="accent2"/>
              </a:solidFill>
            </a:endParaRPr>
          </a:p>
        </p:txBody>
      </p:sp>
      <p:pic>
        <p:nvPicPr>
          <p:cNvPr id="16" name="図 15" descr="挿絵 が含まれている画像&#10;&#10;自動的に生成された説明">
            <a:extLst>
              <a:ext uri="{FF2B5EF4-FFF2-40B4-BE49-F238E27FC236}">
                <a16:creationId xmlns:a16="http://schemas.microsoft.com/office/drawing/2014/main" id="{9525B202-D77E-4798-ADC9-97C98D8CF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784" y="4415784"/>
            <a:ext cx="3132751" cy="1432448"/>
          </a:xfrm>
          <a:prstGeom prst="rect">
            <a:avLst/>
          </a:prstGeom>
        </p:spPr>
      </p:pic>
      <p:sp>
        <p:nvSpPr>
          <p:cNvPr id="17" name="正方形/長方形 16">
            <a:extLst>
              <a:ext uri="{FF2B5EF4-FFF2-40B4-BE49-F238E27FC236}">
                <a16:creationId xmlns:a16="http://schemas.microsoft.com/office/drawing/2014/main" id="{F467692F-5B68-48D7-9A25-6ED049251551}"/>
              </a:ext>
            </a:extLst>
          </p:cNvPr>
          <p:cNvSpPr/>
          <p:nvPr/>
        </p:nvSpPr>
        <p:spPr>
          <a:xfrm>
            <a:off x="5499823" y="3681330"/>
            <a:ext cx="3132751" cy="607602"/>
          </a:xfrm>
          <a:prstGeom prst="rect">
            <a:avLst/>
          </a:prstGeom>
        </p:spPr>
        <p:txBody>
          <a:bodyPr wrap="square">
            <a:spAutoFit/>
          </a:bodyPr>
          <a:lstStyle/>
          <a:p>
            <a:pPr algn="ctr">
              <a:lnSpc>
                <a:spcPct val="150000"/>
              </a:lnSpc>
            </a:pPr>
            <a:r>
              <a:rPr lang="ja-JP" altLang="en-US" sz="1200" dirty="0">
                <a:latin typeface="Meiryo UI" panose="020B0604030504040204" pitchFamily="50" charset="-128"/>
                <a:ea typeface="Meiryo UI" panose="020B0604030504040204" pitchFamily="50" charset="-128"/>
              </a:rPr>
              <a:t>応募者を採用した場合のみ</a:t>
            </a:r>
            <a:endParaRPr lang="en-US" altLang="ja-JP" sz="1200" dirty="0">
              <a:latin typeface="Meiryo UI" panose="020B0604030504040204" pitchFamily="50" charset="-128"/>
              <a:ea typeface="Meiryo UI" panose="020B0604030504040204" pitchFamily="50" charset="-128"/>
            </a:endParaRPr>
          </a:p>
          <a:p>
            <a:pPr algn="ctr">
              <a:lnSpc>
                <a:spcPct val="150000"/>
              </a:lnSpc>
            </a:pPr>
            <a:r>
              <a:rPr lang="ja-JP" altLang="en-US" sz="1200" dirty="0">
                <a:latin typeface="Meiryo UI" panose="020B0604030504040204" pitchFamily="50" charset="-128"/>
                <a:ea typeface="Meiryo UI" panose="020B0604030504040204" pitchFamily="50" charset="-128"/>
              </a:rPr>
              <a:t>料金をお支払いいただく仕組みです</a:t>
            </a:r>
          </a:p>
        </p:txBody>
      </p:sp>
      <p:sp>
        <p:nvSpPr>
          <p:cNvPr id="18" name="テキスト ボックス 17">
            <a:extLst>
              <a:ext uri="{FF2B5EF4-FFF2-40B4-BE49-F238E27FC236}">
                <a16:creationId xmlns:a16="http://schemas.microsoft.com/office/drawing/2014/main" id="{7672ED8A-2321-4340-8438-0544C489B408}"/>
              </a:ext>
            </a:extLst>
          </p:cNvPr>
          <p:cNvSpPr txBox="1"/>
          <p:nvPr/>
        </p:nvSpPr>
        <p:spPr>
          <a:xfrm>
            <a:off x="469919" y="5228727"/>
            <a:ext cx="4553923" cy="1027974"/>
          </a:xfrm>
          <a:prstGeom prst="rect">
            <a:avLst/>
          </a:prstGeom>
          <a:noFill/>
        </p:spPr>
        <p:txBody>
          <a:bodyPr wrap="square" rtlCol="0">
            <a:spAutoFit/>
          </a:bodyPr>
          <a:lstStyle/>
          <a:p>
            <a:pPr>
              <a:lnSpc>
                <a:spcPct val="150000"/>
              </a:lnSpc>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表示価格は税別です。成果報酬費用は入社を確認させていただいたあとに</a:t>
            </a:r>
            <a:br>
              <a:rPr lang="en-US" altLang="ja-JP" sz="1050" dirty="0">
                <a:latin typeface="Meiryo UI" panose="020B0604030504040204" pitchFamily="50" charset="-128"/>
                <a:ea typeface="Meiryo UI" panose="020B0604030504040204" pitchFamily="50" charset="-128"/>
              </a:rPr>
            </a:br>
            <a:r>
              <a:rPr lang="ja-JP" altLang="en-US" sz="1050" dirty="0">
                <a:latin typeface="Meiryo UI" panose="020B0604030504040204" pitchFamily="50" charset="-128"/>
                <a:ea typeface="Meiryo UI" panose="020B0604030504040204" pitchFamily="50" charset="-128"/>
              </a:rPr>
              <a:t>　ご請求させていただきます。お支払いは請求書発行日の翌月末払いとなります。</a:t>
            </a:r>
            <a:endParaRPr lang="en-US" altLang="ja-JP" sz="1050" dirty="0">
              <a:latin typeface="Meiryo UI" panose="020B0604030504040204" pitchFamily="50" charset="-128"/>
              <a:ea typeface="Meiryo UI" panose="020B0604030504040204" pitchFamily="50" charset="-128"/>
            </a:endParaRPr>
          </a:p>
          <a:p>
            <a:pPr>
              <a:lnSpc>
                <a:spcPct val="150000"/>
              </a:lnSpc>
            </a:pP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万が一採用後</a:t>
            </a:r>
            <a:r>
              <a:rPr lang="en-US" altLang="ja-JP" sz="1050" dirty="0">
                <a:latin typeface="Meiryo UI" panose="020B0604030504040204" pitchFamily="50" charset="-128"/>
                <a:ea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rPr>
              <a:t>日以内に採用者本人の責により解雇または自己都合により退職した場合、成果報酬金額の</a:t>
            </a:r>
            <a:r>
              <a:rPr lang="en-US" altLang="ja-JP" sz="1050" dirty="0">
                <a:latin typeface="Meiryo UI" panose="020B0604030504040204" pitchFamily="50" charset="-128"/>
                <a:ea typeface="Meiryo UI" panose="020B0604030504040204" pitchFamily="50" charset="-128"/>
              </a:rPr>
              <a:t>50%</a:t>
            </a:r>
            <a:r>
              <a:rPr lang="ja-JP" altLang="en-US" sz="1050" dirty="0">
                <a:latin typeface="Meiryo UI" panose="020B0604030504040204" pitchFamily="50" charset="-128"/>
                <a:ea typeface="Meiryo UI" panose="020B0604030504040204" pitchFamily="50" charset="-128"/>
              </a:rPr>
              <a:t>を返金いたします。</a:t>
            </a:r>
            <a:endParaRPr kumimoji="1" lang="ja-JP" altLang="en-US" sz="105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F8A73810-55D8-4B5C-925C-CE7BCDEC77C6}"/>
              </a:ext>
            </a:extLst>
          </p:cNvPr>
          <p:cNvPicPr>
            <a:picLocks noChangeAspect="1"/>
          </p:cNvPicPr>
          <p:nvPr/>
        </p:nvPicPr>
        <p:blipFill>
          <a:blip r:embed="rId3"/>
          <a:stretch>
            <a:fillRect/>
          </a:stretch>
        </p:blipFill>
        <p:spPr>
          <a:xfrm>
            <a:off x="501438" y="3104344"/>
            <a:ext cx="4463200" cy="2008134"/>
          </a:xfrm>
          <a:prstGeom prst="rect">
            <a:avLst/>
          </a:prstGeom>
        </p:spPr>
      </p:pic>
      <p:cxnSp>
        <p:nvCxnSpPr>
          <p:cNvPr id="24" name="直線コネクタ 23">
            <a:extLst>
              <a:ext uri="{FF2B5EF4-FFF2-40B4-BE49-F238E27FC236}">
                <a16:creationId xmlns:a16="http://schemas.microsoft.com/office/drawing/2014/main" id="{D5206C36-4B95-4630-8705-FFC993E197E7}"/>
              </a:ext>
            </a:extLst>
          </p:cNvPr>
          <p:cNvCxnSpPr>
            <a:cxnSpLocks/>
          </p:cNvCxnSpPr>
          <p:nvPr/>
        </p:nvCxnSpPr>
        <p:spPr>
          <a:xfrm>
            <a:off x="5499823" y="5965547"/>
            <a:ext cx="3132751"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直線コネクタ 27">
            <a:extLst>
              <a:ext uri="{FF2B5EF4-FFF2-40B4-BE49-F238E27FC236}">
                <a16:creationId xmlns:a16="http://schemas.microsoft.com/office/drawing/2014/main" id="{62CBC390-C0D1-4EF3-9F6A-3A736B448CDB}"/>
              </a:ext>
            </a:extLst>
          </p:cNvPr>
          <p:cNvCxnSpPr>
            <a:cxnSpLocks/>
          </p:cNvCxnSpPr>
          <p:nvPr/>
        </p:nvCxnSpPr>
        <p:spPr>
          <a:xfrm>
            <a:off x="5499823" y="3554478"/>
            <a:ext cx="3132751" cy="0"/>
          </a:xfrm>
          <a:prstGeom prst="line">
            <a:avLst/>
          </a:prstGeom>
        </p:spPr>
        <p:style>
          <a:lnRef idx="1">
            <a:schemeClr val="accent2"/>
          </a:lnRef>
          <a:fillRef idx="0">
            <a:schemeClr val="accent2"/>
          </a:fillRef>
          <a:effectRef idx="0">
            <a:schemeClr val="accent2"/>
          </a:effectRef>
          <a:fontRef idx="minor">
            <a:schemeClr val="tx1"/>
          </a:fontRef>
        </p:style>
      </p:cxnSp>
      <p:sp>
        <p:nvSpPr>
          <p:cNvPr id="12" name="テキスト ボックス 11">
            <a:extLst>
              <a:ext uri="{FF2B5EF4-FFF2-40B4-BE49-F238E27FC236}">
                <a16:creationId xmlns:a16="http://schemas.microsoft.com/office/drawing/2014/main" id="{1E56B8A5-AE15-49DB-B198-C902D8092B50}"/>
              </a:ext>
            </a:extLst>
          </p:cNvPr>
          <p:cNvSpPr txBox="1"/>
          <p:nvPr/>
        </p:nvSpPr>
        <p:spPr>
          <a:xfrm>
            <a:off x="482323" y="1109157"/>
            <a:ext cx="6223178" cy="677108"/>
          </a:xfrm>
          <a:prstGeom prst="rect">
            <a:avLst/>
          </a:prstGeom>
          <a:noFill/>
        </p:spPr>
        <p:txBody>
          <a:bodyPr wrap="none" rtlCol="0">
            <a:spAutoFit/>
          </a:bodyPr>
          <a:lstStyle/>
          <a:p>
            <a:pPr>
              <a:lnSpc>
                <a:spcPct val="150000"/>
              </a:lnSpc>
            </a:pPr>
            <a:r>
              <a:rPr lang="ja-JP" altLang="en-US" sz="2800" b="1" dirty="0">
                <a:solidFill>
                  <a:schemeClr val="accent2"/>
                </a:solidFill>
              </a:rPr>
              <a:t>成果報酬型</a:t>
            </a:r>
            <a:r>
              <a:rPr lang="ja-JP" altLang="en-US" sz="2400" dirty="0"/>
              <a:t>で</a:t>
            </a:r>
            <a:r>
              <a:rPr lang="ja-JP" altLang="en-US" sz="2800" b="1" dirty="0">
                <a:solidFill>
                  <a:schemeClr val="accent2"/>
                </a:solidFill>
              </a:rPr>
              <a:t>初期費用</a:t>
            </a:r>
            <a:r>
              <a:rPr lang="en-US" altLang="ja-JP" sz="2800" b="1" dirty="0">
                <a:solidFill>
                  <a:schemeClr val="accent2"/>
                </a:solidFill>
              </a:rPr>
              <a:t>0</a:t>
            </a:r>
            <a:r>
              <a:rPr lang="ja-JP" altLang="en-US" sz="2800" b="1" dirty="0">
                <a:solidFill>
                  <a:schemeClr val="accent2"/>
                </a:solidFill>
              </a:rPr>
              <a:t>円</a:t>
            </a:r>
            <a:r>
              <a:rPr lang="ja-JP" altLang="en-US" sz="2400" dirty="0"/>
              <a:t>の料金プラン</a:t>
            </a:r>
            <a:r>
              <a:rPr kumimoji="1" lang="ja-JP" altLang="en-US" sz="2400" dirty="0"/>
              <a:t> </a:t>
            </a:r>
          </a:p>
        </p:txBody>
      </p:sp>
      <p:sp>
        <p:nvSpPr>
          <p:cNvPr id="19" name="正方形/長方形 18">
            <a:extLst>
              <a:ext uri="{FF2B5EF4-FFF2-40B4-BE49-F238E27FC236}">
                <a16:creationId xmlns:a16="http://schemas.microsoft.com/office/drawing/2014/main" id="{FB065CA5-DB10-4B32-8D66-BFE0AA5CA900}"/>
              </a:ext>
            </a:extLst>
          </p:cNvPr>
          <p:cNvSpPr/>
          <p:nvPr/>
        </p:nvSpPr>
        <p:spPr>
          <a:xfrm>
            <a:off x="482323" y="1915460"/>
            <a:ext cx="8440614" cy="779381"/>
          </a:xfrm>
          <a:prstGeom prst="rect">
            <a:avLst/>
          </a:prstGeom>
        </p:spPr>
        <p:txBody>
          <a:bodyPr wrap="square">
            <a:spAutoFit/>
          </a:bodyPr>
          <a:lstStyle/>
          <a:p>
            <a:pPr>
              <a:lnSpc>
                <a:spcPct val="150000"/>
              </a:lnSpc>
            </a:pPr>
            <a:r>
              <a:rPr lang="ja-JP" altLang="en-US" sz="1600" dirty="0">
                <a:latin typeface="Meiryo UI" panose="020B0604030504040204" pitchFamily="50" charset="-128"/>
                <a:ea typeface="Meiryo UI" panose="020B0604030504040204" pitchFamily="50" charset="-128"/>
              </a:rPr>
              <a:t>掲載期間や募集職種による追加料金はありません。</a:t>
            </a:r>
            <a:endParaRPr lang="en-US" altLang="ja-JP" sz="16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納得できる人材に出会えるまで費用がかからないので安心して採用活動ができます。</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200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48961DE6-28F1-4440-A9A2-3BBFDD1A453E}"/>
              </a:ext>
            </a:extLst>
          </p:cNvPr>
          <p:cNvSpPr/>
          <p:nvPr/>
        </p:nvSpPr>
        <p:spPr>
          <a:xfrm>
            <a:off x="418869" y="5197542"/>
            <a:ext cx="5416832" cy="1315812"/>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510ADB9B-DA1A-45D5-9BDF-2F208BB3116B}"/>
              </a:ext>
            </a:extLst>
          </p:cNvPr>
          <p:cNvSpPr/>
          <p:nvPr/>
        </p:nvSpPr>
        <p:spPr>
          <a:xfrm>
            <a:off x="418869" y="3457495"/>
            <a:ext cx="5416832" cy="1271020"/>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2E3C7F19-5F2E-4CA6-9F08-A611AE6DC902}"/>
              </a:ext>
            </a:extLst>
          </p:cNvPr>
          <p:cNvSpPr/>
          <p:nvPr/>
        </p:nvSpPr>
        <p:spPr>
          <a:xfrm>
            <a:off x="418869" y="1646280"/>
            <a:ext cx="5416832" cy="1288604"/>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7803739" cy="646331"/>
          </a:xfrm>
          <a:prstGeom prst="rect">
            <a:avLst/>
          </a:prstGeom>
          <a:noFill/>
        </p:spPr>
        <p:txBody>
          <a:bodyPr wrap="none" rtlCol="0">
            <a:spAutoFit/>
          </a:bodyPr>
          <a:lstStyle/>
          <a:p>
            <a:r>
              <a:rPr lang="ja-JP" altLang="en-US" sz="3600" dirty="0">
                <a:solidFill>
                  <a:schemeClr val="accent2"/>
                </a:solidFill>
              </a:rPr>
              <a:t>５ </a:t>
            </a:r>
            <a:r>
              <a:rPr lang="en-US" altLang="ja-JP" sz="3600" dirty="0">
                <a:solidFill>
                  <a:schemeClr val="accent2"/>
                </a:solidFill>
              </a:rPr>
              <a:t>| </a:t>
            </a:r>
            <a:r>
              <a:rPr lang="ja-JP" altLang="en-US" sz="2400" dirty="0">
                <a:solidFill>
                  <a:schemeClr val="accent2"/>
                </a:solidFill>
              </a:rPr>
              <a:t>ご利用料金　</a:t>
            </a:r>
            <a:r>
              <a:rPr lang="en-US" altLang="ja-JP" sz="2400" dirty="0">
                <a:solidFill>
                  <a:schemeClr val="accent2"/>
                </a:solidFill>
              </a:rPr>
              <a:t>- </a:t>
            </a:r>
            <a:r>
              <a:rPr lang="ja-JP" altLang="en-US" sz="2000" dirty="0">
                <a:solidFill>
                  <a:schemeClr val="accent2"/>
                </a:solidFill>
              </a:rPr>
              <a:t>初期費用</a:t>
            </a:r>
            <a:r>
              <a:rPr lang="en-US" altLang="ja-JP" sz="2000" dirty="0">
                <a:solidFill>
                  <a:schemeClr val="accent2"/>
                </a:solidFill>
              </a:rPr>
              <a:t>0</a:t>
            </a:r>
            <a:r>
              <a:rPr lang="ja-JP" altLang="en-US" sz="2000" dirty="0">
                <a:solidFill>
                  <a:schemeClr val="accent2"/>
                </a:solidFill>
              </a:rPr>
              <a:t>円で利用頂ける</a:t>
            </a:r>
            <a:r>
              <a:rPr lang="en-US" altLang="ja-JP" sz="2000" dirty="0">
                <a:solidFill>
                  <a:schemeClr val="accent2"/>
                </a:solidFill>
              </a:rPr>
              <a:t>5</a:t>
            </a:r>
            <a:r>
              <a:rPr lang="ja-JP" altLang="en-US" sz="2000" dirty="0">
                <a:solidFill>
                  <a:schemeClr val="accent2"/>
                </a:solidFill>
              </a:rPr>
              <a:t>大サービス</a:t>
            </a:r>
            <a:r>
              <a:rPr lang="en-US" altLang="ja-JP" sz="2000" dirty="0">
                <a:solidFill>
                  <a:schemeClr val="accent2"/>
                </a:solidFill>
              </a:rPr>
              <a:t>- </a:t>
            </a:r>
            <a:r>
              <a:rPr lang="ja-JP" altLang="en-US" sz="2000" dirty="0">
                <a:solidFill>
                  <a:schemeClr val="accent2"/>
                </a:solidFill>
              </a:rPr>
              <a:t> </a:t>
            </a:r>
          </a:p>
        </p:txBody>
      </p:sp>
      <p:pic>
        <p:nvPicPr>
          <p:cNvPr id="25" name="図 24">
            <a:extLst>
              <a:ext uri="{FF2B5EF4-FFF2-40B4-BE49-F238E27FC236}">
                <a16:creationId xmlns:a16="http://schemas.microsoft.com/office/drawing/2014/main" id="{27BC909C-B409-4515-9E56-833A1270AC52}"/>
              </a:ext>
            </a:extLst>
          </p:cNvPr>
          <p:cNvPicPr>
            <a:picLocks noChangeAspect="1"/>
          </p:cNvPicPr>
          <p:nvPr/>
        </p:nvPicPr>
        <p:blipFill rotWithShape="1">
          <a:blip r:embed="rId3"/>
          <a:srcRect t="5849" r="31175" b="72646"/>
          <a:stretch/>
        </p:blipFill>
        <p:spPr>
          <a:xfrm>
            <a:off x="6251612" y="5315970"/>
            <a:ext cx="2425760" cy="649513"/>
          </a:xfrm>
          <a:prstGeom prst="rect">
            <a:avLst/>
          </a:prstGeom>
        </p:spPr>
      </p:pic>
      <p:pic>
        <p:nvPicPr>
          <p:cNvPr id="26" name="図 25">
            <a:extLst>
              <a:ext uri="{FF2B5EF4-FFF2-40B4-BE49-F238E27FC236}">
                <a16:creationId xmlns:a16="http://schemas.microsoft.com/office/drawing/2014/main" id="{2A83AB8C-4AFF-4598-8EAE-E459B315961A}"/>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PastelsSmooth/>
                    </a14:imgEffect>
                  </a14:imgLayer>
                </a14:imgProps>
              </a:ext>
            </a:extLst>
          </a:blip>
          <a:srcRect t="25443" r="1522" b="42643"/>
          <a:stretch/>
        </p:blipFill>
        <p:spPr>
          <a:xfrm>
            <a:off x="6251611" y="5790519"/>
            <a:ext cx="2459953" cy="683152"/>
          </a:xfrm>
          <a:prstGeom prst="rect">
            <a:avLst/>
          </a:prstGeom>
        </p:spPr>
      </p:pic>
      <p:sp>
        <p:nvSpPr>
          <p:cNvPr id="28" name="テキスト ボックス 27">
            <a:extLst>
              <a:ext uri="{FF2B5EF4-FFF2-40B4-BE49-F238E27FC236}">
                <a16:creationId xmlns:a16="http://schemas.microsoft.com/office/drawing/2014/main" id="{1B9A275B-11D7-49A1-9752-CF2917AA609D}"/>
              </a:ext>
            </a:extLst>
          </p:cNvPr>
          <p:cNvSpPr txBox="1"/>
          <p:nvPr/>
        </p:nvSpPr>
        <p:spPr>
          <a:xfrm>
            <a:off x="647046" y="1784718"/>
            <a:ext cx="4912121" cy="1016689"/>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ご登録頂いた求人情報の内容について</a:t>
            </a:r>
            <a:r>
              <a:rPr kumimoji="1" lang="ja-JP" altLang="en-US" sz="1400" dirty="0">
                <a:latin typeface="Meiryo UI" panose="020B0604030504040204" pitchFamily="50" charset="-128"/>
                <a:ea typeface="Meiryo UI" panose="020B0604030504040204" pitchFamily="50" charset="-128"/>
              </a:rPr>
              <a:t>応募の促進に向けたご提案やご相談を行うなど専門スタッフが求人ページの作成のサポートを行います。</a:t>
            </a:r>
          </a:p>
        </p:txBody>
      </p:sp>
      <p:sp>
        <p:nvSpPr>
          <p:cNvPr id="29" name="テキスト ボックス 28">
            <a:extLst>
              <a:ext uri="{FF2B5EF4-FFF2-40B4-BE49-F238E27FC236}">
                <a16:creationId xmlns:a16="http://schemas.microsoft.com/office/drawing/2014/main" id="{14E2B58B-D042-40F4-B463-1EF3A72AF9C2}"/>
              </a:ext>
            </a:extLst>
          </p:cNvPr>
          <p:cNvSpPr txBox="1"/>
          <p:nvPr/>
        </p:nvSpPr>
        <p:spPr>
          <a:xfrm>
            <a:off x="647046" y="5268711"/>
            <a:ext cx="4912121" cy="693523"/>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新たに掲載</a:t>
            </a:r>
            <a:r>
              <a:rPr lang="ja-JP" altLang="en-US" sz="1400" dirty="0">
                <a:latin typeface="Meiryo UI" panose="020B0604030504040204" pitchFamily="50" charset="-128"/>
                <a:ea typeface="Meiryo UI" panose="020B0604030504040204" pitchFamily="50" charset="-128"/>
              </a:rPr>
              <a:t>を開始した</a:t>
            </a:r>
            <a:r>
              <a:rPr kumimoji="1" lang="ja-JP" altLang="en-US" sz="1400" dirty="0">
                <a:latin typeface="Meiryo UI" panose="020B0604030504040204" pitchFamily="50" charset="-128"/>
                <a:ea typeface="Meiryo UI" panose="020B0604030504040204" pitchFamily="50" charset="-128"/>
              </a:rPr>
              <a:t>求人情報は、新着求人としてメールマガジンにて求職者へ配信し応募を促進いたいます。</a:t>
            </a:r>
          </a:p>
        </p:txBody>
      </p:sp>
      <p:sp>
        <p:nvSpPr>
          <p:cNvPr id="31" name="テキスト ボックス 30">
            <a:extLst>
              <a:ext uri="{FF2B5EF4-FFF2-40B4-BE49-F238E27FC236}">
                <a16:creationId xmlns:a16="http://schemas.microsoft.com/office/drawing/2014/main" id="{317AF561-1C00-4ABC-B65F-458D92C7AFEE}"/>
              </a:ext>
            </a:extLst>
          </p:cNvPr>
          <p:cNvSpPr txBox="1"/>
          <p:nvPr/>
        </p:nvSpPr>
        <p:spPr>
          <a:xfrm>
            <a:off x="6142839" y="3150736"/>
            <a:ext cx="2450667" cy="253916"/>
          </a:xfrm>
          <a:prstGeom prst="rect">
            <a:avLst/>
          </a:prstGeom>
          <a:solidFill>
            <a:schemeClr val="bg1"/>
          </a:solidFill>
        </p:spPr>
        <p:txBody>
          <a:bodyPr wrap="square" rtlCol="0">
            <a:spAutoFit/>
          </a:bodyPr>
          <a:lstStyle>
            <a:defPPr>
              <a:defRPr lang="ja-JP"/>
            </a:defPPr>
            <a:lvl1pPr algn="ctr">
              <a:defRPr sz="1050"/>
            </a:lvl1pPr>
          </a:lstStyle>
          <a:p>
            <a:pPr algn="l"/>
            <a:r>
              <a:rPr lang="ja-JP" altLang="en-US" u="sng" dirty="0"/>
              <a:t>トップページ新着求人欄（イメージ）</a:t>
            </a:r>
          </a:p>
        </p:txBody>
      </p:sp>
      <p:sp>
        <p:nvSpPr>
          <p:cNvPr id="32" name="テキスト ボックス 31">
            <a:extLst>
              <a:ext uri="{FF2B5EF4-FFF2-40B4-BE49-F238E27FC236}">
                <a16:creationId xmlns:a16="http://schemas.microsoft.com/office/drawing/2014/main" id="{1FB35755-C783-4516-8AEE-80E574D42E55}"/>
              </a:ext>
            </a:extLst>
          </p:cNvPr>
          <p:cNvSpPr txBox="1"/>
          <p:nvPr/>
        </p:nvSpPr>
        <p:spPr>
          <a:xfrm>
            <a:off x="647046" y="3590549"/>
            <a:ext cx="4912121" cy="693523"/>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新たに掲載</a:t>
            </a:r>
            <a:r>
              <a:rPr lang="ja-JP" altLang="en-US" sz="1400" dirty="0">
                <a:latin typeface="Meiryo UI" panose="020B0604030504040204" pitchFamily="50" charset="-128"/>
                <a:ea typeface="Meiryo UI" panose="020B0604030504040204" pitchFamily="50" charset="-128"/>
              </a:rPr>
              <a:t>を開始した</a:t>
            </a:r>
            <a:r>
              <a:rPr kumimoji="1" lang="ja-JP" altLang="en-US" sz="1400" dirty="0">
                <a:latin typeface="Meiryo UI" panose="020B0604030504040204" pitchFamily="50" charset="-128"/>
                <a:ea typeface="Meiryo UI" panose="020B0604030504040204" pitchFamily="50" charset="-128"/>
              </a:rPr>
              <a:t>求人情報はトップページの「新着求人情報」欄に表示されます。また、検索</a:t>
            </a:r>
            <a:r>
              <a:rPr lang="ja-JP" altLang="en-US" sz="1400" dirty="0">
                <a:latin typeface="Meiryo UI" panose="020B0604030504040204" pitchFamily="50" charset="-128"/>
                <a:ea typeface="Meiryo UI" panose="020B0604030504040204" pitchFamily="50" charset="-128"/>
              </a:rPr>
              <a:t>での上位表示を行います。</a:t>
            </a:r>
            <a:endParaRPr kumimoji="1" lang="ja-JP" altLang="en-US" sz="14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C59D5617-57A4-467B-8DEA-F6000CD180C3}"/>
              </a:ext>
            </a:extLst>
          </p:cNvPr>
          <p:cNvSpPr txBox="1"/>
          <p:nvPr/>
        </p:nvSpPr>
        <p:spPr>
          <a:xfrm>
            <a:off x="6251611" y="5790519"/>
            <a:ext cx="2615844" cy="630942"/>
          </a:xfrm>
          <a:prstGeom prst="rect">
            <a:avLst/>
          </a:prstGeom>
          <a:solidFill>
            <a:schemeClr val="bg1"/>
          </a:solidFill>
        </p:spPr>
        <p:txBody>
          <a:bodyPr wrap="square" rtlCol="0">
            <a:spAutoFit/>
          </a:bodyPr>
          <a:lstStyle/>
          <a:p>
            <a:r>
              <a:rPr kumimoji="1" lang="ja-JP" altLang="en-US" sz="500" dirty="0"/>
              <a:t>インバウンド業務　スタッフ　募集</a:t>
            </a:r>
            <a:endParaRPr kumimoji="1" lang="en-US" altLang="ja-JP" sz="500" dirty="0"/>
          </a:p>
          <a:p>
            <a:r>
              <a:rPr lang="en-US" altLang="ja-JP" sz="500" dirty="0"/>
              <a:t>【</a:t>
            </a:r>
            <a:r>
              <a:rPr lang="ja-JP" altLang="en-US" sz="500" dirty="0"/>
              <a:t>勤務地</a:t>
            </a:r>
            <a:r>
              <a:rPr lang="en-US" altLang="ja-JP" sz="500" dirty="0"/>
              <a:t>】</a:t>
            </a:r>
            <a:r>
              <a:rPr lang="ja-JP" altLang="en-US" sz="500" dirty="0"/>
              <a:t>　〇〇</a:t>
            </a:r>
            <a:endParaRPr lang="en-US" altLang="ja-JP" sz="500" dirty="0"/>
          </a:p>
          <a:p>
            <a:r>
              <a:rPr lang="en-US" altLang="ja-JP" sz="500" dirty="0"/>
              <a:t>【</a:t>
            </a:r>
            <a:r>
              <a:rPr lang="ja-JP" altLang="en-US" sz="500" dirty="0"/>
              <a:t>給与</a:t>
            </a:r>
            <a:r>
              <a:rPr lang="en-US" altLang="ja-JP" sz="500" dirty="0"/>
              <a:t>】</a:t>
            </a:r>
            <a:r>
              <a:rPr lang="ja-JP" altLang="en-US" sz="500" dirty="0"/>
              <a:t>　〇〇万円～</a:t>
            </a:r>
            <a:endParaRPr lang="en-US" altLang="ja-JP" sz="500" dirty="0"/>
          </a:p>
          <a:p>
            <a:r>
              <a:rPr lang="en-US" altLang="ja-JP" sz="500" dirty="0"/>
              <a:t>【</a:t>
            </a:r>
            <a:r>
              <a:rPr lang="ja-JP" altLang="en-US" sz="500" dirty="0"/>
              <a:t>社名</a:t>
            </a:r>
            <a:r>
              <a:rPr lang="en-US" altLang="ja-JP" sz="500" dirty="0"/>
              <a:t>】</a:t>
            </a:r>
            <a:r>
              <a:rPr lang="ja-JP" altLang="en-US" sz="500" dirty="0"/>
              <a:t>株式会社　〇〇</a:t>
            </a:r>
            <a:endParaRPr lang="en-US" altLang="ja-JP" sz="500" dirty="0"/>
          </a:p>
          <a:p>
            <a:endParaRPr lang="en-US" altLang="ja-JP" sz="500" dirty="0"/>
          </a:p>
          <a:p>
            <a:endParaRPr lang="en-US" altLang="ja-JP" sz="500" dirty="0"/>
          </a:p>
          <a:p>
            <a:endParaRPr lang="en-US" altLang="ja-JP" sz="500" dirty="0"/>
          </a:p>
        </p:txBody>
      </p:sp>
      <p:grpSp>
        <p:nvGrpSpPr>
          <p:cNvPr id="65" name="グループ化 64">
            <a:extLst>
              <a:ext uri="{FF2B5EF4-FFF2-40B4-BE49-F238E27FC236}">
                <a16:creationId xmlns:a16="http://schemas.microsoft.com/office/drawing/2014/main" id="{9027AA12-F0C6-4FC1-8EC7-6DCBBEF1A908}"/>
              </a:ext>
            </a:extLst>
          </p:cNvPr>
          <p:cNvGrpSpPr/>
          <p:nvPr/>
        </p:nvGrpSpPr>
        <p:grpSpPr>
          <a:xfrm>
            <a:off x="6188618" y="3620352"/>
            <a:ext cx="2459581" cy="1097950"/>
            <a:chOff x="5915125" y="3631342"/>
            <a:chExt cx="2678382" cy="1195622"/>
          </a:xfrm>
        </p:grpSpPr>
        <p:pic>
          <p:nvPicPr>
            <p:cNvPr id="24" name="図 23">
              <a:extLst>
                <a:ext uri="{FF2B5EF4-FFF2-40B4-BE49-F238E27FC236}">
                  <a16:creationId xmlns:a16="http://schemas.microsoft.com/office/drawing/2014/main" id="{8968CBFC-0470-4FCE-814F-B0F53DD6D228}"/>
                </a:ext>
              </a:extLst>
            </p:cNvPr>
            <p:cNvPicPr>
              <a:picLocks noChangeAspect="1"/>
            </p:cNvPicPr>
            <p:nvPr/>
          </p:nvPicPr>
          <p:blipFill rotWithShape="1">
            <a:blip r:embed="rId6"/>
            <a:srcRect r="7626" b="31274"/>
            <a:stretch/>
          </p:blipFill>
          <p:spPr>
            <a:xfrm>
              <a:off x="5915125" y="3631342"/>
              <a:ext cx="2596148" cy="1143097"/>
            </a:xfrm>
            <a:prstGeom prst="rect">
              <a:avLst/>
            </a:prstGeom>
          </p:spPr>
        </p:pic>
        <p:pic>
          <p:nvPicPr>
            <p:cNvPr id="27" name="図 26">
              <a:extLst>
                <a:ext uri="{FF2B5EF4-FFF2-40B4-BE49-F238E27FC236}">
                  <a16:creationId xmlns:a16="http://schemas.microsoft.com/office/drawing/2014/main" id="{2D3EA6A7-C706-49BC-B4DA-F56454DFAF2E}"/>
                </a:ext>
              </a:extLst>
            </p:cNvPr>
            <p:cNvPicPr>
              <a:picLocks noChangeAspect="1"/>
            </p:cNvPicPr>
            <p:nvPr/>
          </p:nvPicPr>
          <p:blipFill rotWithShape="1">
            <a:blip r:embed="rId7">
              <a:extLst>
                <a:ext uri="{BEBA8EAE-BF5A-486C-A8C5-ECC9F3942E4B}">
                  <a14:imgProps xmlns:a14="http://schemas.microsoft.com/office/drawing/2010/main">
                    <a14:imgLayer r:embed="rId8">
                      <a14:imgEffect>
                        <a14:artisticPastelsSmooth/>
                      </a14:imgEffect>
                    </a14:imgLayer>
                  </a14:imgProps>
                </a:ext>
              </a:extLst>
            </a:blip>
            <a:srcRect t="47673" r="4956" b="31992"/>
            <a:stretch/>
          </p:blipFill>
          <p:spPr>
            <a:xfrm>
              <a:off x="5915125" y="4404245"/>
              <a:ext cx="2671222" cy="338211"/>
            </a:xfrm>
            <a:prstGeom prst="rect">
              <a:avLst/>
            </a:prstGeom>
          </p:spPr>
        </p:pic>
        <p:sp>
          <p:nvSpPr>
            <p:cNvPr id="34" name="テキスト ボックス 33">
              <a:extLst>
                <a:ext uri="{FF2B5EF4-FFF2-40B4-BE49-F238E27FC236}">
                  <a16:creationId xmlns:a16="http://schemas.microsoft.com/office/drawing/2014/main" id="{AD674CAF-226C-4225-8D8B-05F485733A2A}"/>
                </a:ext>
              </a:extLst>
            </p:cNvPr>
            <p:cNvSpPr txBox="1"/>
            <p:nvPr/>
          </p:nvSpPr>
          <p:spPr>
            <a:xfrm>
              <a:off x="7721142" y="3723337"/>
              <a:ext cx="821551" cy="544570"/>
            </a:xfrm>
            <a:prstGeom prst="rect">
              <a:avLst/>
            </a:prstGeom>
            <a:solidFill>
              <a:schemeClr val="bg1"/>
            </a:solidFill>
          </p:spPr>
          <p:txBody>
            <a:bodyPr wrap="square" rtlCol="0">
              <a:spAutoFit/>
            </a:bodyPr>
            <a:lstStyle/>
            <a:p>
              <a:endParaRPr kumimoji="1" lang="ja-JP" altLang="en-US" dirty="0"/>
            </a:p>
          </p:txBody>
        </p:sp>
        <p:sp>
          <p:nvSpPr>
            <p:cNvPr id="35" name="テキスト ボックス 34">
              <a:extLst>
                <a:ext uri="{FF2B5EF4-FFF2-40B4-BE49-F238E27FC236}">
                  <a16:creationId xmlns:a16="http://schemas.microsoft.com/office/drawing/2014/main" id="{FD1734B4-DC6A-4BCE-BED8-43E13589BDF1}"/>
                </a:ext>
              </a:extLst>
            </p:cNvPr>
            <p:cNvSpPr txBox="1"/>
            <p:nvPr/>
          </p:nvSpPr>
          <p:spPr>
            <a:xfrm>
              <a:off x="5932727" y="4282394"/>
              <a:ext cx="1304983" cy="544570"/>
            </a:xfrm>
            <a:prstGeom prst="rect">
              <a:avLst/>
            </a:prstGeom>
            <a:solidFill>
              <a:schemeClr val="bg1"/>
            </a:solidFill>
          </p:spPr>
          <p:txBody>
            <a:bodyPr wrap="square" rtlCol="0">
              <a:spAutoFit/>
            </a:bodyPr>
            <a:lstStyle/>
            <a:p>
              <a:endParaRPr kumimoji="1" lang="ja-JP" altLang="en-US" dirty="0"/>
            </a:p>
          </p:txBody>
        </p:sp>
        <p:sp>
          <p:nvSpPr>
            <p:cNvPr id="36" name="テキスト ボックス 35">
              <a:extLst>
                <a:ext uri="{FF2B5EF4-FFF2-40B4-BE49-F238E27FC236}">
                  <a16:creationId xmlns:a16="http://schemas.microsoft.com/office/drawing/2014/main" id="{29BC2713-AFDC-45D0-B890-32A33DE7E268}"/>
                </a:ext>
              </a:extLst>
            </p:cNvPr>
            <p:cNvSpPr txBox="1"/>
            <p:nvPr/>
          </p:nvSpPr>
          <p:spPr>
            <a:xfrm>
              <a:off x="7237709" y="4222221"/>
              <a:ext cx="1304983" cy="544570"/>
            </a:xfrm>
            <a:prstGeom prst="rect">
              <a:avLst/>
            </a:prstGeom>
            <a:solidFill>
              <a:schemeClr val="bg1"/>
            </a:solidFill>
          </p:spPr>
          <p:txBody>
            <a:bodyPr wrap="square" rtlCol="0">
              <a:spAutoFit/>
            </a:bodyPr>
            <a:lstStyle/>
            <a:p>
              <a:endParaRPr kumimoji="1" lang="ja-JP" altLang="en-US" dirty="0"/>
            </a:p>
          </p:txBody>
        </p:sp>
        <p:sp>
          <p:nvSpPr>
            <p:cNvPr id="37" name="正方形/長方形 36">
              <a:extLst>
                <a:ext uri="{FF2B5EF4-FFF2-40B4-BE49-F238E27FC236}">
                  <a16:creationId xmlns:a16="http://schemas.microsoft.com/office/drawing/2014/main" id="{584276E1-0C16-4E8F-8CD4-76436492D5DB}"/>
                </a:ext>
              </a:extLst>
            </p:cNvPr>
            <p:cNvSpPr/>
            <p:nvPr/>
          </p:nvSpPr>
          <p:spPr>
            <a:xfrm>
              <a:off x="7244870" y="3822994"/>
              <a:ext cx="498764" cy="35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画像</a:t>
              </a:r>
            </a:p>
          </p:txBody>
        </p:sp>
        <p:sp>
          <p:nvSpPr>
            <p:cNvPr id="38" name="正方形/長方形 37">
              <a:extLst>
                <a:ext uri="{FF2B5EF4-FFF2-40B4-BE49-F238E27FC236}">
                  <a16:creationId xmlns:a16="http://schemas.microsoft.com/office/drawing/2014/main" id="{B65ED449-94D4-49E6-A262-C7917A84AEF2}"/>
                </a:ext>
              </a:extLst>
            </p:cNvPr>
            <p:cNvSpPr/>
            <p:nvPr/>
          </p:nvSpPr>
          <p:spPr>
            <a:xfrm>
              <a:off x="5957299" y="4348377"/>
              <a:ext cx="498764" cy="35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画像</a:t>
              </a:r>
            </a:p>
          </p:txBody>
        </p:sp>
        <p:sp>
          <p:nvSpPr>
            <p:cNvPr id="39" name="正方形/長方形 38">
              <a:extLst>
                <a:ext uri="{FF2B5EF4-FFF2-40B4-BE49-F238E27FC236}">
                  <a16:creationId xmlns:a16="http://schemas.microsoft.com/office/drawing/2014/main" id="{5BFA481F-EB30-4D46-8E94-4B7E97498C07}"/>
                </a:ext>
              </a:extLst>
            </p:cNvPr>
            <p:cNvSpPr/>
            <p:nvPr/>
          </p:nvSpPr>
          <p:spPr>
            <a:xfrm>
              <a:off x="7244870" y="4312384"/>
              <a:ext cx="498764" cy="35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画像</a:t>
              </a:r>
            </a:p>
          </p:txBody>
        </p:sp>
        <p:sp>
          <p:nvSpPr>
            <p:cNvPr id="40" name="テキスト ボックス 39">
              <a:extLst>
                <a:ext uri="{FF2B5EF4-FFF2-40B4-BE49-F238E27FC236}">
                  <a16:creationId xmlns:a16="http://schemas.microsoft.com/office/drawing/2014/main" id="{CD9A7431-690D-4C5B-8C29-8F6B3CB3C3AD}"/>
                </a:ext>
              </a:extLst>
            </p:cNvPr>
            <p:cNvSpPr txBox="1"/>
            <p:nvPr/>
          </p:nvSpPr>
          <p:spPr>
            <a:xfrm>
              <a:off x="7771956" y="4312384"/>
              <a:ext cx="821551" cy="400110"/>
            </a:xfrm>
            <a:prstGeom prst="rect">
              <a:avLst/>
            </a:prstGeom>
            <a:solidFill>
              <a:schemeClr val="bg1"/>
            </a:solidFill>
          </p:spPr>
          <p:txBody>
            <a:bodyPr wrap="square" rtlCol="0">
              <a:spAutoFit/>
            </a:bodyPr>
            <a:lstStyle/>
            <a:p>
              <a:r>
                <a:rPr kumimoji="1" lang="ja-JP" altLang="en-US" sz="400" dirty="0"/>
                <a:t>〇〇　アルバイトスタッフ　募集！</a:t>
              </a:r>
              <a:endParaRPr kumimoji="1" lang="en-US" altLang="ja-JP" sz="400" dirty="0"/>
            </a:p>
            <a:p>
              <a:endParaRPr lang="en-US" altLang="ja-JP" sz="400" dirty="0"/>
            </a:p>
            <a:p>
              <a:r>
                <a:rPr kumimoji="1" lang="ja-JP" altLang="en-US" sz="400" dirty="0"/>
                <a:t>株式会社〇〇</a:t>
              </a:r>
              <a:endParaRPr kumimoji="1" lang="en-US" altLang="ja-JP" sz="400" dirty="0"/>
            </a:p>
            <a:p>
              <a:r>
                <a:rPr lang="ja-JP" altLang="en-US" sz="400" dirty="0"/>
                <a:t>勤務地　〇〇</a:t>
              </a:r>
              <a:endParaRPr kumimoji="1" lang="ja-JP" altLang="en-US" sz="400" dirty="0"/>
            </a:p>
          </p:txBody>
        </p:sp>
        <p:sp>
          <p:nvSpPr>
            <p:cNvPr id="41" name="テキスト ボックス 40">
              <a:extLst>
                <a:ext uri="{FF2B5EF4-FFF2-40B4-BE49-F238E27FC236}">
                  <a16:creationId xmlns:a16="http://schemas.microsoft.com/office/drawing/2014/main" id="{7310917C-9174-4649-83F8-2FD54FC6BA71}"/>
                </a:ext>
              </a:extLst>
            </p:cNvPr>
            <p:cNvSpPr txBox="1"/>
            <p:nvPr/>
          </p:nvSpPr>
          <p:spPr>
            <a:xfrm>
              <a:off x="7769146" y="3667868"/>
              <a:ext cx="821551" cy="523220"/>
            </a:xfrm>
            <a:prstGeom prst="rect">
              <a:avLst/>
            </a:prstGeom>
            <a:solidFill>
              <a:schemeClr val="bg1"/>
            </a:solidFill>
          </p:spPr>
          <p:txBody>
            <a:bodyPr wrap="square" rtlCol="0">
              <a:spAutoFit/>
            </a:bodyPr>
            <a:lstStyle/>
            <a:p>
              <a:endParaRPr lang="en-US" altLang="ja-JP" sz="400" dirty="0"/>
            </a:p>
            <a:p>
              <a:endParaRPr lang="en-US" altLang="ja-JP" sz="400" dirty="0"/>
            </a:p>
            <a:p>
              <a:endParaRPr lang="en-US" altLang="ja-JP" sz="400" dirty="0"/>
            </a:p>
            <a:p>
              <a:r>
                <a:rPr lang="ja-JP" altLang="en-US" sz="400" dirty="0"/>
                <a:t>急募</a:t>
              </a:r>
              <a:r>
                <a:rPr kumimoji="1" lang="ja-JP" altLang="en-US" sz="400" dirty="0"/>
                <a:t>　正社員　募集！</a:t>
              </a:r>
              <a:endParaRPr kumimoji="1" lang="en-US" altLang="ja-JP" sz="400" dirty="0"/>
            </a:p>
            <a:p>
              <a:endParaRPr lang="en-US" altLang="ja-JP" sz="400" dirty="0"/>
            </a:p>
            <a:p>
              <a:r>
                <a:rPr kumimoji="1" lang="ja-JP" altLang="en-US" sz="400" dirty="0"/>
                <a:t>株式会社〇〇</a:t>
              </a:r>
              <a:endParaRPr kumimoji="1" lang="en-US" altLang="ja-JP" sz="400" dirty="0"/>
            </a:p>
            <a:p>
              <a:r>
                <a:rPr lang="ja-JP" altLang="en-US" sz="400" dirty="0"/>
                <a:t>勤務地　〇〇</a:t>
              </a:r>
              <a:endParaRPr kumimoji="1" lang="ja-JP" altLang="en-US" sz="400" dirty="0"/>
            </a:p>
          </p:txBody>
        </p:sp>
        <p:sp>
          <p:nvSpPr>
            <p:cNvPr id="42" name="テキスト ボックス 41">
              <a:extLst>
                <a:ext uri="{FF2B5EF4-FFF2-40B4-BE49-F238E27FC236}">
                  <a16:creationId xmlns:a16="http://schemas.microsoft.com/office/drawing/2014/main" id="{7BB25997-A407-48FF-AE16-065980A48DA6}"/>
                </a:ext>
              </a:extLst>
            </p:cNvPr>
            <p:cNvSpPr txBox="1"/>
            <p:nvPr/>
          </p:nvSpPr>
          <p:spPr>
            <a:xfrm>
              <a:off x="6473665" y="4355684"/>
              <a:ext cx="742883" cy="338554"/>
            </a:xfrm>
            <a:prstGeom prst="rect">
              <a:avLst/>
            </a:prstGeom>
            <a:solidFill>
              <a:schemeClr val="bg1"/>
            </a:solidFill>
          </p:spPr>
          <p:txBody>
            <a:bodyPr wrap="square" rtlCol="0">
              <a:spAutoFit/>
            </a:bodyPr>
            <a:lstStyle/>
            <a:p>
              <a:r>
                <a:rPr lang="ja-JP" altLang="en-US" sz="400" dirty="0"/>
                <a:t>中国語スタッフ　募集</a:t>
              </a:r>
              <a:endParaRPr kumimoji="1" lang="en-US" altLang="ja-JP" sz="400" dirty="0"/>
            </a:p>
            <a:p>
              <a:endParaRPr lang="en-US" altLang="ja-JP" sz="400" dirty="0"/>
            </a:p>
            <a:p>
              <a:r>
                <a:rPr kumimoji="1" lang="ja-JP" altLang="en-US" sz="400" dirty="0"/>
                <a:t>株式会社〇〇</a:t>
              </a:r>
              <a:endParaRPr kumimoji="1" lang="en-US" altLang="ja-JP" sz="400" dirty="0"/>
            </a:p>
            <a:p>
              <a:r>
                <a:rPr lang="ja-JP" altLang="en-US" sz="400" dirty="0"/>
                <a:t>勤務地　〇〇</a:t>
              </a:r>
              <a:endParaRPr kumimoji="1" lang="ja-JP" altLang="en-US" sz="400" dirty="0"/>
            </a:p>
          </p:txBody>
        </p:sp>
        <p:sp>
          <p:nvSpPr>
            <p:cNvPr id="43" name="テキスト ボックス 42">
              <a:extLst>
                <a:ext uri="{FF2B5EF4-FFF2-40B4-BE49-F238E27FC236}">
                  <a16:creationId xmlns:a16="http://schemas.microsoft.com/office/drawing/2014/main" id="{ACDA42CE-703A-4F73-A8CA-AC9136EA2588}"/>
                </a:ext>
              </a:extLst>
            </p:cNvPr>
            <p:cNvSpPr txBox="1"/>
            <p:nvPr/>
          </p:nvSpPr>
          <p:spPr>
            <a:xfrm>
              <a:off x="6357151" y="3832685"/>
              <a:ext cx="862207" cy="461665"/>
            </a:xfrm>
            <a:prstGeom prst="rect">
              <a:avLst/>
            </a:prstGeom>
            <a:solidFill>
              <a:schemeClr val="bg1"/>
            </a:solidFill>
          </p:spPr>
          <p:txBody>
            <a:bodyPr wrap="square" rtlCol="0">
              <a:spAutoFit/>
            </a:bodyPr>
            <a:lstStyle/>
            <a:p>
              <a:r>
                <a:rPr lang="ja-JP" altLang="en-US" sz="400" dirty="0"/>
                <a:t>　営業担当</a:t>
              </a:r>
              <a:r>
                <a:rPr kumimoji="1" lang="ja-JP" altLang="en-US" sz="400" dirty="0"/>
                <a:t>　正社員　募集！</a:t>
              </a:r>
              <a:endParaRPr kumimoji="1" lang="en-US" altLang="ja-JP" sz="400" dirty="0"/>
            </a:p>
            <a:p>
              <a:endParaRPr lang="en-US" altLang="ja-JP" sz="400" dirty="0"/>
            </a:p>
            <a:p>
              <a:r>
                <a:rPr kumimoji="1" lang="ja-JP" altLang="en-US" sz="400" dirty="0"/>
                <a:t>　株式会社〇〇</a:t>
              </a:r>
              <a:endParaRPr kumimoji="1" lang="en-US" altLang="ja-JP" sz="400" dirty="0"/>
            </a:p>
            <a:p>
              <a:r>
                <a:rPr lang="ja-JP" altLang="en-US" sz="400" dirty="0"/>
                <a:t>　勤務地　〇〇</a:t>
              </a:r>
              <a:endParaRPr lang="en-US" altLang="ja-JP" sz="400" dirty="0"/>
            </a:p>
            <a:p>
              <a:endParaRPr kumimoji="1" lang="en-US" altLang="ja-JP" sz="400" dirty="0"/>
            </a:p>
            <a:p>
              <a:endParaRPr kumimoji="1" lang="ja-JP" altLang="en-US" sz="400" dirty="0"/>
            </a:p>
          </p:txBody>
        </p:sp>
        <p:sp>
          <p:nvSpPr>
            <p:cNvPr id="45" name="正方形/長方形 44">
              <a:extLst>
                <a:ext uri="{FF2B5EF4-FFF2-40B4-BE49-F238E27FC236}">
                  <a16:creationId xmlns:a16="http://schemas.microsoft.com/office/drawing/2014/main" id="{6BD18A94-5540-44F9-9908-DC60F6D9A0BC}"/>
                </a:ext>
              </a:extLst>
            </p:cNvPr>
            <p:cNvSpPr/>
            <p:nvPr/>
          </p:nvSpPr>
          <p:spPr>
            <a:xfrm>
              <a:off x="5943568" y="3828507"/>
              <a:ext cx="498764" cy="35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画像</a:t>
              </a:r>
            </a:p>
          </p:txBody>
        </p:sp>
      </p:grpSp>
      <p:sp>
        <p:nvSpPr>
          <p:cNvPr id="12" name="正方形/長方形 11">
            <a:extLst>
              <a:ext uri="{FF2B5EF4-FFF2-40B4-BE49-F238E27FC236}">
                <a16:creationId xmlns:a16="http://schemas.microsoft.com/office/drawing/2014/main" id="{6350DA38-F7E0-4099-AE95-8724603B6B78}"/>
              </a:ext>
            </a:extLst>
          </p:cNvPr>
          <p:cNvSpPr/>
          <p:nvPr/>
        </p:nvSpPr>
        <p:spPr>
          <a:xfrm>
            <a:off x="418869" y="1256197"/>
            <a:ext cx="1266736" cy="390083"/>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400" dirty="0"/>
              <a:t>サービス①</a:t>
            </a:r>
            <a:endParaRPr kumimoji="1" lang="ja-JP" altLang="en-US" sz="1400" dirty="0"/>
          </a:p>
        </p:txBody>
      </p:sp>
      <p:sp>
        <p:nvSpPr>
          <p:cNvPr id="46" name="正方形/長方形 45">
            <a:extLst>
              <a:ext uri="{FF2B5EF4-FFF2-40B4-BE49-F238E27FC236}">
                <a16:creationId xmlns:a16="http://schemas.microsoft.com/office/drawing/2014/main" id="{72F0D9BB-BF2F-4C9D-A065-0ACCE4756FA1}"/>
              </a:ext>
            </a:extLst>
          </p:cNvPr>
          <p:cNvSpPr/>
          <p:nvPr/>
        </p:nvSpPr>
        <p:spPr>
          <a:xfrm>
            <a:off x="1693752" y="1256197"/>
            <a:ext cx="4141949" cy="390083"/>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400" dirty="0">
                <a:solidFill>
                  <a:schemeClr val="tx1"/>
                </a:solidFill>
              </a:rPr>
              <a:t> 求人ページ作成サポート</a:t>
            </a:r>
            <a:endParaRPr kumimoji="1" lang="ja-JP" altLang="en-US" sz="1400" dirty="0">
              <a:solidFill>
                <a:schemeClr val="tx1"/>
              </a:solidFill>
            </a:endParaRPr>
          </a:p>
        </p:txBody>
      </p:sp>
      <p:sp>
        <p:nvSpPr>
          <p:cNvPr id="47" name="正方形/長方形 46">
            <a:extLst>
              <a:ext uri="{FF2B5EF4-FFF2-40B4-BE49-F238E27FC236}">
                <a16:creationId xmlns:a16="http://schemas.microsoft.com/office/drawing/2014/main" id="{7857C0EC-4B73-45D1-B898-0E37B9E2A709}"/>
              </a:ext>
            </a:extLst>
          </p:cNvPr>
          <p:cNvSpPr/>
          <p:nvPr/>
        </p:nvSpPr>
        <p:spPr>
          <a:xfrm>
            <a:off x="418869" y="3041036"/>
            <a:ext cx="1266736" cy="41646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400" dirty="0"/>
              <a:t>サービス②</a:t>
            </a:r>
            <a:endParaRPr kumimoji="1" lang="ja-JP" altLang="en-US" sz="1400" dirty="0"/>
          </a:p>
        </p:txBody>
      </p:sp>
      <p:sp>
        <p:nvSpPr>
          <p:cNvPr id="48" name="正方形/長方形 47">
            <a:extLst>
              <a:ext uri="{FF2B5EF4-FFF2-40B4-BE49-F238E27FC236}">
                <a16:creationId xmlns:a16="http://schemas.microsoft.com/office/drawing/2014/main" id="{8E05CE91-5A06-40F1-A495-FDD420DCC1C6}"/>
              </a:ext>
            </a:extLst>
          </p:cNvPr>
          <p:cNvSpPr/>
          <p:nvPr/>
        </p:nvSpPr>
        <p:spPr>
          <a:xfrm>
            <a:off x="1693752" y="3041036"/>
            <a:ext cx="4141949" cy="416460"/>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400" dirty="0">
                <a:solidFill>
                  <a:schemeClr val="tx1"/>
                </a:solidFill>
              </a:rPr>
              <a:t> 掲載スタート時トップページ掲載検索上位表示</a:t>
            </a:r>
          </a:p>
        </p:txBody>
      </p:sp>
      <p:sp>
        <p:nvSpPr>
          <p:cNvPr id="51" name="正方形/長方形 50">
            <a:extLst>
              <a:ext uri="{FF2B5EF4-FFF2-40B4-BE49-F238E27FC236}">
                <a16:creationId xmlns:a16="http://schemas.microsoft.com/office/drawing/2014/main" id="{F0BB8B1F-D424-4840-993D-47B51A636931}"/>
              </a:ext>
            </a:extLst>
          </p:cNvPr>
          <p:cNvSpPr/>
          <p:nvPr/>
        </p:nvSpPr>
        <p:spPr>
          <a:xfrm>
            <a:off x="418869" y="4836062"/>
            <a:ext cx="1266736" cy="36148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400" dirty="0"/>
              <a:t>サービス</a:t>
            </a:r>
            <a:r>
              <a:rPr kumimoji="1" lang="ja-JP" altLang="en-US" sz="1400" dirty="0"/>
              <a:t>③</a:t>
            </a:r>
          </a:p>
        </p:txBody>
      </p:sp>
      <p:sp>
        <p:nvSpPr>
          <p:cNvPr id="52" name="正方形/長方形 51">
            <a:extLst>
              <a:ext uri="{FF2B5EF4-FFF2-40B4-BE49-F238E27FC236}">
                <a16:creationId xmlns:a16="http://schemas.microsoft.com/office/drawing/2014/main" id="{4EB53A71-1058-4734-82B0-8E462AE516BF}"/>
              </a:ext>
            </a:extLst>
          </p:cNvPr>
          <p:cNvSpPr/>
          <p:nvPr/>
        </p:nvSpPr>
        <p:spPr>
          <a:xfrm>
            <a:off x="1693752" y="4836062"/>
            <a:ext cx="4141949" cy="361480"/>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400" dirty="0">
                <a:solidFill>
                  <a:schemeClr val="tx1"/>
                </a:solidFill>
              </a:rPr>
              <a:t> 新着紹介メールマガジン　</a:t>
            </a:r>
            <a:r>
              <a:rPr lang="en-US" altLang="ja-JP" sz="1400" dirty="0">
                <a:solidFill>
                  <a:schemeClr val="tx1"/>
                </a:solidFill>
              </a:rPr>
              <a:t>1</a:t>
            </a:r>
            <a:r>
              <a:rPr lang="ja-JP" altLang="en-US" sz="1400" dirty="0">
                <a:solidFill>
                  <a:schemeClr val="tx1"/>
                </a:solidFill>
              </a:rPr>
              <a:t>回</a:t>
            </a:r>
          </a:p>
        </p:txBody>
      </p:sp>
      <p:pic>
        <p:nvPicPr>
          <p:cNvPr id="58" name="図 57">
            <a:extLst>
              <a:ext uri="{FF2B5EF4-FFF2-40B4-BE49-F238E27FC236}">
                <a16:creationId xmlns:a16="http://schemas.microsoft.com/office/drawing/2014/main" id="{A2C626F5-938E-4E58-8D1B-1B2FD047508A}"/>
              </a:ext>
            </a:extLst>
          </p:cNvPr>
          <p:cNvPicPr>
            <a:picLocks noChangeAspect="1"/>
          </p:cNvPicPr>
          <p:nvPr/>
        </p:nvPicPr>
        <p:blipFill>
          <a:blip r:embed="rId9"/>
          <a:stretch>
            <a:fillRect/>
          </a:stretch>
        </p:blipFill>
        <p:spPr>
          <a:xfrm>
            <a:off x="6181116" y="1346185"/>
            <a:ext cx="1418643" cy="1560902"/>
          </a:xfrm>
          <a:prstGeom prst="rect">
            <a:avLst/>
          </a:prstGeom>
        </p:spPr>
      </p:pic>
      <p:sp>
        <p:nvSpPr>
          <p:cNvPr id="59" name="テキスト ボックス 58">
            <a:extLst>
              <a:ext uri="{FF2B5EF4-FFF2-40B4-BE49-F238E27FC236}">
                <a16:creationId xmlns:a16="http://schemas.microsoft.com/office/drawing/2014/main" id="{F1D9DCD2-AE65-4DE1-AF2D-11E16E47560B}"/>
              </a:ext>
            </a:extLst>
          </p:cNvPr>
          <p:cNvSpPr txBox="1"/>
          <p:nvPr/>
        </p:nvSpPr>
        <p:spPr>
          <a:xfrm>
            <a:off x="6142840" y="1338494"/>
            <a:ext cx="2396870" cy="253916"/>
          </a:xfrm>
          <a:prstGeom prst="rect">
            <a:avLst/>
          </a:prstGeom>
          <a:solidFill>
            <a:schemeClr val="bg1"/>
          </a:solidFill>
        </p:spPr>
        <p:txBody>
          <a:bodyPr wrap="square" rtlCol="0">
            <a:spAutoFit/>
          </a:bodyPr>
          <a:lstStyle/>
          <a:p>
            <a:r>
              <a:rPr kumimoji="1" lang="ja-JP" altLang="en-US" sz="1050" u="sng" dirty="0"/>
              <a:t>求人情報掲載ページ</a:t>
            </a:r>
            <a:r>
              <a:rPr kumimoji="1" lang="ja-JP" altLang="en-US" sz="900" u="sng" dirty="0"/>
              <a:t>（</a:t>
            </a:r>
            <a:r>
              <a:rPr lang="ja-JP" altLang="en-US" sz="900" u="sng" dirty="0"/>
              <a:t>イメージ</a:t>
            </a:r>
            <a:r>
              <a:rPr kumimoji="1" lang="ja-JP" altLang="en-US" sz="900" u="sng" dirty="0"/>
              <a:t>）</a:t>
            </a:r>
            <a:endParaRPr kumimoji="1" lang="ja-JP" altLang="en-US" sz="1050" u="sng" dirty="0"/>
          </a:p>
        </p:txBody>
      </p:sp>
      <p:cxnSp>
        <p:nvCxnSpPr>
          <p:cNvPr id="62" name="直線コネクタ 61">
            <a:extLst>
              <a:ext uri="{FF2B5EF4-FFF2-40B4-BE49-F238E27FC236}">
                <a16:creationId xmlns:a16="http://schemas.microsoft.com/office/drawing/2014/main" id="{E9405D03-8AC5-40B7-AB0A-89531BC8C519}"/>
              </a:ext>
            </a:extLst>
          </p:cNvPr>
          <p:cNvCxnSpPr/>
          <p:nvPr/>
        </p:nvCxnSpPr>
        <p:spPr>
          <a:xfrm>
            <a:off x="418869" y="1256197"/>
            <a:ext cx="83109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3" name="直線コネクタ 62">
            <a:extLst>
              <a:ext uri="{FF2B5EF4-FFF2-40B4-BE49-F238E27FC236}">
                <a16:creationId xmlns:a16="http://schemas.microsoft.com/office/drawing/2014/main" id="{8E677205-9214-4517-B208-3D23C7852C20}"/>
              </a:ext>
            </a:extLst>
          </p:cNvPr>
          <p:cNvCxnSpPr/>
          <p:nvPr/>
        </p:nvCxnSpPr>
        <p:spPr>
          <a:xfrm>
            <a:off x="418869" y="3032243"/>
            <a:ext cx="83109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4" name="直線コネクタ 63">
            <a:extLst>
              <a:ext uri="{FF2B5EF4-FFF2-40B4-BE49-F238E27FC236}">
                <a16:creationId xmlns:a16="http://schemas.microsoft.com/office/drawing/2014/main" id="{F81DEFC6-F2DA-4615-8E3D-B2F3E2F4F358}"/>
              </a:ext>
            </a:extLst>
          </p:cNvPr>
          <p:cNvCxnSpPr/>
          <p:nvPr/>
        </p:nvCxnSpPr>
        <p:spPr>
          <a:xfrm>
            <a:off x="418869" y="4843459"/>
            <a:ext cx="8310924" cy="0"/>
          </a:xfrm>
          <a:prstGeom prst="line">
            <a:avLst/>
          </a:prstGeom>
        </p:spPr>
        <p:style>
          <a:lnRef idx="1">
            <a:schemeClr val="accent2"/>
          </a:lnRef>
          <a:fillRef idx="0">
            <a:schemeClr val="accent2"/>
          </a:fillRef>
          <a:effectRef idx="0">
            <a:schemeClr val="accent2"/>
          </a:effectRef>
          <a:fontRef idx="minor">
            <a:schemeClr val="tx1"/>
          </a:fontRef>
        </p:style>
      </p:cxnSp>
      <p:sp>
        <p:nvSpPr>
          <p:cNvPr id="66" name="正方形/長方形 65">
            <a:extLst>
              <a:ext uri="{FF2B5EF4-FFF2-40B4-BE49-F238E27FC236}">
                <a16:creationId xmlns:a16="http://schemas.microsoft.com/office/drawing/2014/main" id="{2DF21ED9-11DF-441D-8DCF-B087466A1EC5}"/>
              </a:ext>
            </a:extLst>
          </p:cNvPr>
          <p:cNvSpPr/>
          <p:nvPr/>
        </p:nvSpPr>
        <p:spPr>
          <a:xfrm>
            <a:off x="6158295" y="5252420"/>
            <a:ext cx="2476322" cy="116767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5CB57B8E-3CA6-4A48-99C9-85FDE91EFDAB}"/>
              </a:ext>
            </a:extLst>
          </p:cNvPr>
          <p:cNvSpPr txBox="1"/>
          <p:nvPr/>
        </p:nvSpPr>
        <p:spPr>
          <a:xfrm>
            <a:off x="6142840" y="4906029"/>
            <a:ext cx="2396870" cy="253916"/>
          </a:xfrm>
          <a:prstGeom prst="rect">
            <a:avLst/>
          </a:prstGeom>
          <a:solidFill>
            <a:schemeClr val="bg1"/>
          </a:solidFill>
        </p:spPr>
        <p:txBody>
          <a:bodyPr wrap="square" rtlCol="0">
            <a:spAutoFit/>
          </a:bodyPr>
          <a:lstStyle/>
          <a:p>
            <a:r>
              <a:rPr kumimoji="1" lang="ja-JP" altLang="en-US" sz="1050" u="sng" dirty="0"/>
              <a:t>求人情報掲載ページ</a:t>
            </a:r>
            <a:r>
              <a:rPr kumimoji="1" lang="ja-JP" altLang="en-US" sz="900" u="sng" dirty="0"/>
              <a:t>（</a:t>
            </a:r>
            <a:r>
              <a:rPr lang="ja-JP" altLang="en-US" sz="900" u="sng" dirty="0"/>
              <a:t>イメージ</a:t>
            </a:r>
            <a:r>
              <a:rPr kumimoji="1" lang="ja-JP" altLang="en-US" sz="900" u="sng" dirty="0"/>
              <a:t>）</a:t>
            </a:r>
            <a:endParaRPr kumimoji="1" lang="ja-JP" altLang="en-US" sz="1050" u="sng" dirty="0"/>
          </a:p>
        </p:txBody>
      </p:sp>
    </p:spTree>
    <p:extLst>
      <p:ext uri="{BB962C8B-B14F-4D97-AF65-F5344CB8AC3E}">
        <p14:creationId xmlns:p14="http://schemas.microsoft.com/office/powerpoint/2010/main" val="303893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48961DE6-28F1-4440-A9A2-3BBFDD1A453E}"/>
              </a:ext>
            </a:extLst>
          </p:cNvPr>
          <p:cNvSpPr/>
          <p:nvPr/>
        </p:nvSpPr>
        <p:spPr>
          <a:xfrm>
            <a:off x="351693" y="3573686"/>
            <a:ext cx="5416832" cy="1315812"/>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510ADB9B-DA1A-45D5-9BDF-2F208BB3116B}"/>
              </a:ext>
            </a:extLst>
          </p:cNvPr>
          <p:cNvSpPr/>
          <p:nvPr/>
        </p:nvSpPr>
        <p:spPr>
          <a:xfrm>
            <a:off x="351693" y="1833639"/>
            <a:ext cx="5416832" cy="1271020"/>
          </a:xfrm>
          <a:prstGeom prst="rect">
            <a:avLst/>
          </a:prstGeom>
          <a:solidFill>
            <a:srgbClr val="FFF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4E2B58B-D042-40F4-B463-1EF3A72AF9C2}"/>
              </a:ext>
            </a:extLst>
          </p:cNvPr>
          <p:cNvSpPr txBox="1"/>
          <p:nvPr/>
        </p:nvSpPr>
        <p:spPr>
          <a:xfrm>
            <a:off x="579870" y="3644855"/>
            <a:ext cx="4912121" cy="693523"/>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求人募集時に履歴書と職務経歴書を必須にしていただくと、応募者の履歴書と職務経歴書がマイページ内にて確認できます。</a:t>
            </a:r>
          </a:p>
        </p:txBody>
      </p:sp>
      <p:sp>
        <p:nvSpPr>
          <p:cNvPr id="32" name="テキスト ボックス 31">
            <a:extLst>
              <a:ext uri="{FF2B5EF4-FFF2-40B4-BE49-F238E27FC236}">
                <a16:creationId xmlns:a16="http://schemas.microsoft.com/office/drawing/2014/main" id="{1FB35755-C783-4516-8AEE-80E574D42E55}"/>
              </a:ext>
            </a:extLst>
          </p:cNvPr>
          <p:cNvSpPr txBox="1"/>
          <p:nvPr/>
        </p:nvSpPr>
        <p:spPr>
          <a:xfrm>
            <a:off x="579870" y="1966693"/>
            <a:ext cx="4912121" cy="1016689"/>
          </a:xfrm>
          <a:prstGeom prst="rect">
            <a:avLst/>
          </a:prstGeom>
          <a:noFill/>
        </p:spPr>
        <p:txBody>
          <a:bodyPr wrap="square" rtlCol="0">
            <a:spAutoFit/>
          </a:bodyPr>
          <a:lstStyle/>
          <a:p>
            <a:pPr>
              <a:lnSpc>
                <a:spcPct val="150000"/>
              </a:lnSpc>
            </a:pPr>
            <a:r>
              <a:rPr lang="ja-JP" altLang="en-US" sz="1400" dirty="0">
                <a:latin typeface="Meiryo UI" panose="020B0604030504040204" pitchFamily="50" charset="-128"/>
                <a:ea typeface="Meiryo UI" panose="020B0604030504040204" pitchFamily="50" charset="-128"/>
              </a:rPr>
              <a:t>掲載している求人に応募が入るとこのマイページ内のメールボックスに、メールが届きます。応募者とのやり取りや採用不採用の管理等が可能です。</a:t>
            </a:r>
          </a:p>
        </p:txBody>
      </p:sp>
      <p:sp>
        <p:nvSpPr>
          <p:cNvPr id="47" name="正方形/長方形 46">
            <a:extLst>
              <a:ext uri="{FF2B5EF4-FFF2-40B4-BE49-F238E27FC236}">
                <a16:creationId xmlns:a16="http://schemas.microsoft.com/office/drawing/2014/main" id="{7857C0EC-4B73-45D1-B898-0E37B9E2A709}"/>
              </a:ext>
            </a:extLst>
          </p:cNvPr>
          <p:cNvSpPr/>
          <p:nvPr/>
        </p:nvSpPr>
        <p:spPr>
          <a:xfrm>
            <a:off x="351693" y="1417180"/>
            <a:ext cx="1266736" cy="41646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400" dirty="0"/>
              <a:t>サービス④</a:t>
            </a:r>
            <a:endParaRPr kumimoji="1" lang="ja-JP" altLang="en-US" sz="1400" dirty="0"/>
          </a:p>
        </p:txBody>
      </p:sp>
      <p:sp>
        <p:nvSpPr>
          <p:cNvPr id="48" name="正方形/長方形 47">
            <a:extLst>
              <a:ext uri="{FF2B5EF4-FFF2-40B4-BE49-F238E27FC236}">
                <a16:creationId xmlns:a16="http://schemas.microsoft.com/office/drawing/2014/main" id="{8E05CE91-5A06-40F1-A495-FDD420DCC1C6}"/>
              </a:ext>
            </a:extLst>
          </p:cNvPr>
          <p:cNvSpPr/>
          <p:nvPr/>
        </p:nvSpPr>
        <p:spPr>
          <a:xfrm>
            <a:off x="1626576" y="1417180"/>
            <a:ext cx="4141949" cy="416460"/>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400" dirty="0">
                <a:solidFill>
                  <a:schemeClr val="tx1"/>
                </a:solidFill>
              </a:rPr>
              <a:t>メール機能</a:t>
            </a:r>
          </a:p>
        </p:txBody>
      </p:sp>
      <p:sp>
        <p:nvSpPr>
          <p:cNvPr id="51" name="正方形/長方形 50">
            <a:extLst>
              <a:ext uri="{FF2B5EF4-FFF2-40B4-BE49-F238E27FC236}">
                <a16:creationId xmlns:a16="http://schemas.microsoft.com/office/drawing/2014/main" id="{F0BB8B1F-D424-4840-993D-47B51A636931}"/>
              </a:ext>
            </a:extLst>
          </p:cNvPr>
          <p:cNvSpPr/>
          <p:nvPr/>
        </p:nvSpPr>
        <p:spPr>
          <a:xfrm>
            <a:off x="351693" y="3212206"/>
            <a:ext cx="1266736" cy="361480"/>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400" dirty="0"/>
              <a:t>サービス⑤</a:t>
            </a:r>
            <a:endParaRPr kumimoji="1" lang="ja-JP" altLang="en-US" sz="1400" dirty="0"/>
          </a:p>
        </p:txBody>
      </p:sp>
      <p:sp>
        <p:nvSpPr>
          <p:cNvPr id="52" name="正方形/長方形 51">
            <a:extLst>
              <a:ext uri="{FF2B5EF4-FFF2-40B4-BE49-F238E27FC236}">
                <a16:creationId xmlns:a16="http://schemas.microsoft.com/office/drawing/2014/main" id="{4EB53A71-1058-4734-82B0-8E462AE516BF}"/>
              </a:ext>
            </a:extLst>
          </p:cNvPr>
          <p:cNvSpPr/>
          <p:nvPr/>
        </p:nvSpPr>
        <p:spPr>
          <a:xfrm>
            <a:off x="1626576" y="3212206"/>
            <a:ext cx="4141949" cy="361480"/>
          </a:xfrm>
          <a:prstGeom prst="rect">
            <a:avLst/>
          </a:prstGeom>
          <a:solidFill>
            <a:schemeClr val="accent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400" dirty="0">
                <a:solidFill>
                  <a:schemeClr val="tx1"/>
                </a:solidFill>
              </a:rPr>
              <a:t> </a:t>
            </a:r>
            <a:r>
              <a:rPr lang="en-US" altLang="ja-JP" sz="1400" dirty="0">
                <a:solidFill>
                  <a:schemeClr val="tx1"/>
                </a:solidFill>
              </a:rPr>
              <a:t>Web</a:t>
            </a:r>
            <a:r>
              <a:rPr lang="ja-JP" altLang="en-US" sz="1400" dirty="0">
                <a:solidFill>
                  <a:schemeClr val="tx1"/>
                </a:solidFill>
              </a:rPr>
              <a:t>履歴書・職務経歴書</a:t>
            </a:r>
          </a:p>
        </p:txBody>
      </p:sp>
      <p:cxnSp>
        <p:nvCxnSpPr>
          <p:cNvPr id="63" name="直線コネクタ 62">
            <a:extLst>
              <a:ext uri="{FF2B5EF4-FFF2-40B4-BE49-F238E27FC236}">
                <a16:creationId xmlns:a16="http://schemas.microsoft.com/office/drawing/2014/main" id="{8E677205-9214-4517-B208-3D23C7852C20}"/>
              </a:ext>
            </a:extLst>
          </p:cNvPr>
          <p:cNvCxnSpPr/>
          <p:nvPr/>
        </p:nvCxnSpPr>
        <p:spPr>
          <a:xfrm>
            <a:off x="351693" y="1408387"/>
            <a:ext cx="8310924"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64" name="直線コネクタ 63">
            <a:extLst>
              <a:ext uri="{FF2B5EF4-FFF2-40B4-BE49-F238E27FC236}">
                <a16:creationId xmlns:a16="http://schemas.microsoft.com/office/drawing/2014/main" id="{F81DEFC6-F2DA-4615-8E3D-B2F3E2F4F358}"/>
              </a:ext>
            </a:extLst>
          </p:cNvPr>
          <p:cNvCxnSpPr/>
          <p:nvPr/>
        </p:nvCxnSpPr>
        <p:spPr>
          <a:xfrm>
            <a:off x="351693" y="3219603"/>
            <a:ext cx="8310924" cy="0"/>
          </a:xfrm>
          <a:prstGeom prst="line">
            <a:avLst/>
          </a:prstGeom>
        </p:spPr>
        <p:style>
          <a:lnRef idx="1">
            <a:schemeClr val="accent2"/>
          </a:lnRef>
          <a:fillRef idx="0">
            <a:schemeClr val="accent2"/>
          </a:fillRef>
          <a:effectRef idx="0">
            <a:schemeClr val="accent2"/>
          </a:effectRef>
          <a:fontRef idx="minor">
            <a:schemeClr val="tx1"/>
          </a:fontRef>
        </p:style>
      </p:cxnSp>
      <p:pic>
        <p:nvPicPr>
          <p:cNvPr id="49" name="図 48">
            <a:extLst>
              <a:ext uri="{FF2B5EF4-FFF2-40B4-BE49-F238E27FC236}">
                <a16:creationId xmlns:a16="http://schemas.microsoft.com/office/drawing/2014/main" id="{4F02482D-6C20-4B57-A258-BB4C8BE9F3B9}"/>
              </a:ext>
            </a:extLst>
          </p:cNvPr>
          <p:cNvPicPr>
            <a:picLocks noChangeAspect="1"/>
          </p:cNvPicPr>
          <p:nvPr/>
        </p:nvPicPr>
        <p:blipFill rotWithShape="1">
          <a:blip r:embed="rId3"/>
          <a:srcRect r="17675"/>
          <a:stretch/>
        </p:blipFill>
        <p:spPr>
          <a:xfrm>
            <a:off x="6119207" y="1842427"/>
            <a:ext cx="2078549" cy="931103"/>
          </a:xfrm>
          <a:prstGeom prst="rect">
            <a:avLst/>
          </a:prstGeom>
        </p:spPr>
      </p:pic>
      <p:sp>
        <p:nvSpPr>
          <p:cNvPr id="50" name="テキスト ボックス 49">
            <a:extLst>
              <a:ext uri="{FF2B5EF4-FFF2-40B4-BE49-F238E27FC236}">
                <a16:creationId xmlns:a16="http://schemas.microsoft.com/office/drawing/2014/main" id="{BA9A9B95-3A4B-478E-8F01-63C6F95F118B}"/>
              </a:ext>
            </a:extLst>
          </p:cNvPr>
          <p:cNvSpPr txBox="1"/>
          <p:nvPr/>
        </p:nvSpPr>
        <p:spPr>
          <a:xfrm>
            <a:off x="6119207" y="1479126"/>
            <a:ext cx="1955338" cy="253916"/>
          </a:xfrm>
          <a:prstGeom prst="rect">
            <a:avLst/>
          </a:prstGeom>
          <a:solidFill>
            <a:schemeClr val="bg1"/>
          </a:solidFill>
        </p:spPr>
        <p:txBody>
          <a:bodyPr wrap="square" rtlCol="0">
            <a:spAutoFit/>
          </a:bodyPr>
          <a:lstStyle>
            <a:defPPr>
              <a:defRPr lang="ja-JP"/>
            </a:defPPr>
            <a:lvl1pPr algn="ctr">
              <a:defRPr sz="1050" u="sng"/>
            </a:lvl1pPr>
          </a:lstStyle>
          <a:p>
            <a:pPr algn="l"/>
            <a:r>
              <a:rPr lang="ja-JP" altLang="en-US" dirty="0"/>
              <a:t>メールボックス（イメージ）</a:t>
            </a:r>
          </a:p>
        </p:txBody>
      </p:sp>
      <p:pic>
        <p:nvPicPr>
          <p:cNvPr id="2" name="図 1">
            <a:extLst>
              <a:ext uri="{FF2B5EF4-FFF2-40B4-BE49-F238E27FC236}">
                <a16:creationId xmlns:a16="http://schemas.microsoft.com/office/drawing/2014/main" id="{3FFE88F0-01F2-46A4-855C-32DC27A7EDFC}"/>
              </a:ext>
            </a:extLst>
          </p:cNvPr>
          <p:cNvPicPr>
            <a:picLocks noChangeAspect="1"/>
          </p:cNvPicPr>
          <p:nvPr/>
        </p:nvPicPr>
        <p:blipFill>
          <a:blip r:embed="rId4"/>
          <a:stretch>
            <a:fillRect/>
          </a:stretch>
        </p:blipFill>
        <p:spPr>
          <a:xfrm>
            <a:off x="6119207" y="3536044"/>
            <a:ext cx="2078549" cy="1359052"/>
          </a:xfrm>
          <a:prstGeom prst="rect">
            <a:avLst/>
          </a:prstGeom>
        </p:spPr>
      </p:pic>
      <p:sp>
        <p:nvSpPr>
          <p:cNvPr id="69" name="テキスト ボックス 68">
            <a:extLst>
              <a:ext uri="{FF2B5EF4-FFF2-40B4-BE49-F238E27FC236}">
                <a16:creationId xmlns:a16="http://schemas.microsoft.com/office/drawing/2014/main" id="{AC7DA88C-DA7B-400A-8E20-7F476A6C3D79}"/>
              </a:ext>
            </a:extLst>
          </p:cNvPr>
          <p:cNvSpPr txBox="1"/>
          <p:nvPr/>
        </p:nvSpPr>
        <p:spPr>
          <a:xfrm>
            <a:off x="6119207" y="3273420"/>
            <a:ext cx="2339190" cy="253916"/>
          </a:xfrm>
          <a:prstGeom prst="rect">
            <a:avLst/>
          </a:prstGeom>
          <a:solidFill>
            <a:schemeClr val="bg1"/>
          </a:solidFill>
        </p:spPr>
        <p:txBody>
          <a:bodyPr wrap="square" rtlCol="0">
            <a:spAutoFit/>
          </a:bodyPr>
          <a:lstStyle>
            <a:defPPr>
              <a:defRPr lang="ja-JP"/>
            </a:defPPr>
            <a:lvl1pPr algn="ctr">
              <a:defRPr sz="1050" u="sng"/>
            </a:lvl1pPr>
          </a:lstStyle>
          <a:p>
            <a:pPr algn="l"/>
            <a:r>
              <a:rPr lang="ja-JP" altLang="en-US" dirty="0"/>
              <a:t>履歴書・職務経歴書（イメージ）</a:t>
            </a:r>
          </a:p>
        </p:txBody>
      </p:sp>
      <p:sp>
        <p:nvSpPr>
          <p:cNvPr id="70" name="テキスト ボックス 69">
            <a:extLst>
              <a:ext uri="{FF2B5EF4-FFF2-40B4-BE49-F238E27FC236}">
                <a16:creationId xmlns:a16="http://schemas.microsoft.com/office/drawing/2014/main" id="{913C8C34-8B27-4A7A-BC43-BA6236B17F06}"/>
              </a:ext>
            </a:extLst>
          </p:cNvPr>
          <p:cNvSpPr txBox="1"/>
          <p:nvPr/>
        </p:nvSpPr>
        <p:spPr>
          <a:xfrm>
            <a:off x="351693" y="351692"/>
            <a:ext cx="7803739" cy="646331"/>
          </a:xfrm>
          <a:prstGeom prst="rect">
            <a:avLst/>
          </a:prstGeom>
          <a:noFill/>
        </p:spPr>
        <p:txBody>
          <a:bodyPr wrap="none" rtlCol="0">
            <a:spAutoFit/>
          </a:bodyPr>
          <a:lstStyle/>
          <a:p>
            <a:r>
              <a:rPr lang="ja-JP" altLang="en-US" sz="3600" dirty="0">
                <a:solidFill>
                  <a:schemeClr val="accent2"/>
                </a:solidFill>
              </a:rPr>
              <a:t>５ </a:t>
            </a:r>
            <a:r>
              <a:rPr lang="en-US" altLang="ja-JP" sz="3600" dirty="0">
                <a:solidFill>
                  <a:schemeClr val="accent2"/>
                </a:solidFill>
              </a:rPr>
              <a:t>| </a:t>
            </a:r>
            <a:r>
              <a:rPr lang="ja-JP" altLang="en-US" sz="2400" dirty="0">
                <a:solidFill>
                  <a:schemeClr val="accent2"/>
                </a:solidFill>
              </a:rPr>
              <a:t>ご利用料金　</a:t>
            </a:r>
            <a:r>
              <a:rPr lang="en-US" altLang="ja-JP" sz="2400" dirty="0">
                <a:solidFill>
                  <a:schemeClr val="accent2"/>
                </a:solidFill>
              </a:rPr>
              <a:t>- </a:t>
            </a:r>
            <a:r>
              <a:rPr lang="ja-JP" altLang="en-US" sz="2000" dirty="0">
                <a:solidFill>
                  <a:schemeClr val="accent2"/>
                </a:solidFill>
              </a:rPr>
              <a:t>初期費用</a:t>
            </a:r>
            <a:r>
              <a:rPr lang="en-US" altLang="ja-JP" sz="2000" dirty="0">
                <a:solidFill>
                  <a:schemeClr val="accent2"/>
                </a:solidFill>
              </a:rPr>
              <a:t>0</a:t>
            </a:r>
            <a:r>
              <a:rPr lang="ja-JP" altLang="en-US" sz="2000" dirty="0">
                <a:solidFill>
                  <a:schemeClr val="accent2"/>
                </a:solidFill>
              </a:rPr>
              <a:t>円で利用頂ける</a:t>
            </a:r>
            <a:r>
              <a:rPr lang="en-US" altLang="ja-JP" sz="2000" dirty="0">
                <a:solidFill>
                  <a:schemeClr val="accent2"/>
                </a:solidFill>
              </a:rPr>
              <a:t>5</a:t>
            </a:r>
            <a:r>
              <a:rPr lang="ja-JP" altLang="en-US" sz="2000" dirty="0">
                <a:solidFill>
                  <a:schemeClr val="accent2"/>
                </a:solidFill>
              </a:rPr>
              <a:t>大サービス</a:t>
            </a:r>
            <a:r>
              <a:rPr lang="en-US" altLang="ja-JP" sz="2000" dirty="0">
                <a:solidFill>
                  <a:schemeClr val="accent2"/>
                </a:solidFill>
              </a:rPr>
              <a:t>- </a:t>
            </a:r>
            <a:r>
              <a:rPr lang="ja-JP" altLang="en-US" sz="2000" dirty="0">
                <a:solidFill>
                  <a:schemeClr val="accent2"/>
                </a:solidFill>
              </a:rPr>
              <a:t> </a:t>
            </a:r>
          </a:p>
        </p:txBody>
      </p:sp>
    </p:spTree>
    <p:extLst>
      <p:ext uri="{BB962C8B-B14F-4D97-AF65-F5344CB8AC3E}">
        <p14:creationId xmlns:p14="http://schemas.microsoft.com/office/powerpoint/2010/main" val="3809146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6317755" cy="646331"/>
          </a:xfrm>
          <a:prstGeom prst="rect">
            <a:avLst/>
          </a:prstGeom>
          <a:noFill/>
        </p:spPr>
        <p:txBody>
          <a:bodyPr wrap="none" rtlCol="0">
            <a:spAutoFit/>
          </a:bodyPr>
          <a:lstStyle/>
          <a:p>
            <a:r>
              <a:rPr lang="ja-JP" altLang="en-US" sz="3600" dirty="0">
                <a:solidFill>
                  <a:schemeClr val="accent2"/>
                </a:solidFill>
              </a:rPr>
              <a:t>６ </a:t>
            </a:r>
            <a:r>
              <a:rPr lang="en-US" altLang="ja-JP" sz="3600" dirty="0">
                <a:solidFill>
                  <a:schemeClr val="accent2"/>
                </a:solidFill>
              </a:rPr>
              <a:t>| </a:t>
            </a:r>
            <a:r>
              <a:rPr lang="ja-JP" altLang="en-US" sz="2400" dirty="0">
                <a:solidFill>
                  <a:schemeClr val="accent2"/>
                </a:solidFill>
              </a:rPr>
              <a:t>掲載のお申し込みから採用までの流れ</a:t>
            </a:r>
          </a:p>
        </p:txBody>
      </p:sp>
      <p:sp>
        <p:nvSpPr>
          <p:cNvPr id="24" name="正方形/長方形 23">
            <a:extLst>
              <a:ext uri="{FF2B5EF4-FFF2-40B4-BE49-F238E27FC236}">
                <a16:creationId xmlns:a16="http://schemas.microsoft.com/office/drawing/2014/main" id="{E09B6C61-E9ED-4F07-9A56-30C747451E74}"/>
              </a:ext>
            </a:extLst>
          </p:cNvPr>
          <p:cNvSpPr/>
          <p:nvPr/>
        </p:nvSpPr>
        <p:spPr>
          <a:xfrm>
            <a:off x="510133" y="1036776"/>
            <a:ext cx="8183737" cy="427168"/>
          </a:xfrm>
          <a:prstGeom prst="rect">
            <a:avLst/>
          </a:prstGeom>
        </p:spPr>
        <p:txBody>
          <a:bodyPr wrap="square">
            <a:spAutoFit/>
          </a:bodyPr>
          <a:lstStyle/>
          <a:p>
            <a:pPr>
              <a:lnSpc>
                <a:spcPct val="150000"/>
              </a:lnSpc>
            </a:pPr>
            <a:r>
              <a:rPr lang="ja-JP" altLang="en-US" sz="1600" dirty="0"/>
              <a:t>はじめてでも簡単にご登録できます。ご不明な点は専属スタッフがフォローします。</a:t>
            </a:r>
          </a:p>
        </p:txBody>
      </p:sp>
      <p:sp>
        <p:nvSpPr>
          <p:cNvPr id="25" name="AutoShape 4">
            <a:extLst>
              <a:ext uri="{FF2B5EF4-FFF2-40B4-BE49-F238E27FC236}">
                <a16:creationId xmlns:a16="http://schemas.microsoft.com/office/drawing/2014/main" id="{C8DCAA32-34DF-48BD-BC7B-97BE0C8C8F0A}"/>
              </a:ext>
            </a:extLst>
          </p:cNvPr>
          <p:cNvSpPr>
            <a:spLocks noChangeArrowheads="1"/>
          </p:cNvSpPr>
          <p:nvPr/>
        </p:nvSpPr>
        <p:spPr bwMode="auto">
          <a:xfrm>
            <a:off x="688659" y="5271045"/>
            <a:ext cx="7968415" cy="1444285"/>
          </a:xfrm>
          <a:prstGeom prst="wedgeRoundRectCallout">
            <a:avLst>
              <a:gd name="adj1" fmla="val -48407"/>
              <a:gd name="adj2" fmla="val -19884"/>
              <a:gd name="adj3" fmla="val 16667"/>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lnSpc>
                <a:spcPct val="95000"/>
              </a:lnSpc>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HGP創英角ｺﾞｼｯｸUB" panose="020B0900000000000000" pitchFamily="50" charset="-128"/>
                <a:ea typeface="ＭＳ Ｐゴシック" panose="020B0600070205080204" pitchFamily="50" charset="-128"/>
              </a:defRPr>
            </a:lvl1pPr>
            <a:lvl2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ＭＳ Ｐゴシック" panose="020B0600070205080204" pitchFamily="50" charset="-128"/>
                <a:ea typeface="ＭＳ Ｐゴシック" panose="020B0600070205080204" pitchFamily="50" charset="-128"/>
              </a:defRPr>
            </a:lvl9pPr>
          </a:lstStyle>
          <a:p>
            <a:pPr eaLnBrk="1" hangingPunct="1">
              <a:lnSpc>
                <a:spcPct val="100000"/>
              </a:lnSpc>
              <a:spcBef>
                <a:spcPct val="0"/>
              </a:spcBef>
              <a:buClrTx/>
              <a:buFontTx/>
              <a:buNone/>
            </a:pPr>
            <a:r>
              <a:rPr lang="ja-JP"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簡単登録、</a:t>
            </a:r>
            <a:r>
              <a:rPr lang="ja-JP" altLang="ja-JP" sz="1400" dirty="0">
                <a:solidFill>
                  <a:srgbClr val="000000"/>
                </a:solidFill>
                <a:latin typeface="Meiryo UI" panose="020B0604030504040204" pitchFamily="50" charset="-128"/>
                <a:ea typeface="Meiryo UI" panose="020B0604030504040204" pitchFamily="50" charset="-128"/>
              </a:rPr>
              <a:t>すぐに掲載可能</a:t>
            </a:r>
          </a:p>
          <a:p>
            <a:pPr eaLnBrk="1" hangingPunct="1">
              <a:lnSpc>
                <a:spcPct val="100000"/>
              </a:lnSpc>
              <a:spcBef>
                <a:spcPct val="0"/>
              </a:spcBef>
              <a:buClrTx/>
              <a:buFontTx/>
              <a:buNone/>
            </a:pPr>
            <a:r>
              <a:rPr lang="ja-JP"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求人情報の登録はとっても簡単。</a:t>
            </a:r>
            <a:r>
              <a:rPr lang="ja-JP" altLang="ja-JP" sz="1400" dirty="0">
                <a:solidFill>
                  <a:srgbClr val="000000"/>
                </a:solidFill>
                <a:latin typeface="Meiryo UI" panose="020B0604030504040204" pitchFamily="50" charset="-128"/>
                <a:ea typeface="Meiryo UI" panose="020B0604030504040204" pitchFamily="50" charset="-128"/>
              </a:rPr>
              <a:t>最短で</a:t>
            </a:r>
            <a:r>
              <a:rPr lang="ja-JP" altLang="en-US" sz="1400" dirty="0">
                <a:solidFill>
                  <a:srgbClr val="000000"/>
                </a:solidFill>
                <a:latin typeface="Meiryo UI" panose="020B0604030504040204" pitchFamily="50" charset="-128"/>
                <a:ea typeface="Meiryo UI" panose="020B0604030504040204" pitchFamily="50" charset="-128"/>
              </a:rPr>
              <a:t>即日～</a:t>
            </a:r>
            <a:r>
              <a:rPr lang="en-US" altLang="ja-JP" sz="1400" dirty="0">
                <a:solidFill>
                  <a:srgbClr val="000000"/>
                </a:solidFill>
                <a:latin typeface="Meiryo UI" panose="020B0604030504040204" pitchFamily="50" charset="-128"/>
                <a:ea typeface="Meiryo UI" panose="020B0604030504040204" pitchFamily="50" charset="-128"/>
              </a:rPr>
              <a:t>1</a:t>
            </a:r>
            <a:r>
              <a:rPr lang="ja-JP" altLang="ja-JP" sz="1400" dirty="0">
                <a:solidFill>
                  <a:srgbClr val="000000"/>
                </a:solidFill>
                <a:latin typeface="Meiryo UI" panose="020B0604030504040204" pitchFamily="50" charset="-128"/>
                <a:ea typeface="Meiryo UI" panose="020B0604030504040204" pitchFamily="50" charset="-128"/>
              </a:rPr>
              <a:t>営業日には掲載開始可能です！</a:t>
            </a:r>
            <a:endParaRPr lang="en-US" altLang="ja-JP" sz="1400" dirty="0">
              <a:solidFill>
                <a:srgbClr val="000000"/>
              </a:solidFill>
              <a:latin typeface="Meiryo UI" panose="020B0604030504040204" pitchFamily="50" charset="-128"/>
              <a:ea typeface="Meiryo UI" panose="020B0604030504040204" pitchFamily="50" charset="-128"/>
            </a:endParaRPr>
          </a:p>
          <a:p>
            <a:pPr eaLnBrk="1" hangingPunct="1">
              <a:lnSpc>
                <a:spcPct val="100000"/>
              </a:lnSpc>
              <a:spcBef>
                <a:spcPct val="0"/>
              </a:spcBef>
              <a:buClrTx/>
              <a:buFontTx/>
              <a:buNone/>
            </a:pPr>
            <a:endParaRPr lang="en-US" altLang="ja-JP" sz="1000" dirty="0">
              <a:solidFill>
                <a:srgbClr val="000000"/>
              </a:solidFill>
              <a:latin typeface="Meiryo UI" panose="020B0604030504040204" pitchFamily="50" charset="-128"/>
              <a:ea typeface="Meiryo UI" panose="020B0604030504040204" pitchFamily="50" charset="-128"/>
            </a:endParaRPr>
          </a:p>
          <a:p>
            <a:pPr>
              <a:lnSpc>
                <a:spcPct val="100000"/>
              </a:lnSpc>
              <a:spcBef>
                <a:spcPct val="0"/>
              </a:spcBef>
              <a:buClrTx/>
            </a:pPr>
            <a:r>
              <a:rPr lang="ja-JP"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専任スタッフがサポート</a:t>
            </a:r>
            <a:endParaRPr lang="en-US" altLang="ja-JP" sz="1400" dirty="0">
              <a:solidFill>
                <a:srgbClr val="000000"/>
              </a:solidFill>
              <a:latin typeface="Meiryo UI" panose="020B0604030504040204" pitchFamily="50" charset="-128"/>
              <a:ea typeface="Meiryo UI" panose="020B0604030504040204" pitchFamily="50" charset="-128"/>
            </a:endParaRPr>
          </a:p>
          <a:p>
            <a:pPr>
              <a:lnSpc>
                <a:spcPct val="100000"/>
              </a:lnSpc>
              <a:spcBef>
                <a:spcPct val="0"/>
              </a:spcBef>
              <a:buClrTx/>
            </a:pPr>
            <a:r>
              <a:rPr lang="ja-JP"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原稿作成でお困りの際は、専任のスタッフがサポートしますのでご安心ください。</a:t>
            </a:r>
            <a:endParaRPr lang="ja-JP" altLang="ja-JP" sz="1400" dirty="0">
              <a:solidFill>
                <a:srgbClr val="000000"/>
              </a:solidFill>
              <a:latin typeface="Meiryo UI" panose="020B0604030504040204" pitchFamily="50" charset="-128"/>
              <a:ea typeface="Meiryo UI" panose="020B0604030504040204" pitchFamily="50" charset="-128"/>
            </a:endParaRPr>
          </a:p>
        </p:txBody>
      </p:sp>
      <p:grpSp>
        <p:nvGrpSpPr>
          <p:cNvPr id="26" name="グループ化 25">
            <a:extLst>
              <a:ext uri="{FF2B5EF4-FFF2-40B4-BE49-F238E27FC236}">
                <a16:creationId xmlns:a16="http://schemas.microsoft.com/office/drawing/2014/main" id="{2825A4E3-6AAA-4D9B-BBB8-BEBE9BF8FB99}"/>
              </a:ext>
            </a:extLst>
          </p:cNvPr>
          <p:cNvGrpSpPr/>
          <p:nvPr/>
        </p:nvGrpSpPr>
        <p:grpSpPr>
          <a:xfrm>
            <a:off x="1135700" y="4340756"/>
            <a:ext cx="3319959" cy="89876"/>
            <a:chOff x="1031178" y="4027661"/>
            <a:chExt cx="2326630" cy="262810"/>
          </a:xfrm>
        </p:grpSpPr>
        <p:cxnSp>
          <p:nvCxnSpPr>
            <p:cNvPr id="27" name="直線コネクタ 26">
              <a:extLst>
                <a:ext uri="{FF2B5EF4-FFF2-40B4-BE49-F238E27FC236}">
                  <a16:creationId xmlns:a16="http://schemas.microsoft.com/office/drawing/2014/main" id="{F83223BA-4DC0-4BF4-B52C-324ED8B32B90}"/>
                </a:ext>
              </a:extLst>
            </p:cNvPr>
            <p:cNvCxnSpPr>
              <a:cxnSpLocks/>
            </p:cNvCxnSpPr>
            <p:nvPr/>
          </p:nvCxnSpPr>
          <p:spPr>
            <a:xfrm>
              <a:off x="1031178" y="4039986"/>
              <a:ext cx="0" cy="250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C7D2837-4362-404C-9FDA-D937C94BCB1F}"/>
                </a:ext>
              </a:extLst>
            </p:cNvPr>
            <p:cNvCxnSpPr/>
            <p:nvPr/>
          </p:nvCxnSpPr>
          <p:spPr>
            <a:xfrm>
              <a:off x="3357808" y="4027661"/>
              <a:ext cx="0" cy="2504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041299C-AA7C-4080-A53E-7D7D00B392A3}"/>
                </a:ext>
              </a:extLst>
            </p:cNvPr>
            <p:cNvCxnSpPr/>
            <p:nvPr/>
          </p:nvCxnSpPr>
          <p:spPr>
            <a:xfrm>
              <a:off x="1031178" y="4290471"/>
              <a:ext cx="2326630" cy="0"/>
            </a:xfrm>
            <a:prstGeom prst="line">
              <a:avLst/>
            </a:prstGeom>
            <a:ln w="34925">
              <a:solidFill>
                <a:schemeClr val="accent2"/>
              </a:solidFill>
            </a:ln>
          </p:spPr>
          <p:style>
            <a:lnRef idx="3">
              <a:schemeClr val="accent1"/>
            </a:lnRef>
            <a:fillRef idx="0">
              <a:schemeClr val="accent1"/>
            </a:fillRef>
            <a:effectRef idx="2">
              <a:schemeClr val="accent1"/>
            </a:effectRef>
            <a:fontRef idx="minor">
              <a:schemeClr val="tx1"/>
            </a:fontRef>
          </p:style>
        </p:cxnSp>
      </p:grpSp>
      <p:sp>
        <p:nvSpPr>
          <p:cNvPr id="33" name="テキスト ボックス 32">
            <a:extLst>
              <a:ext uri="{FF2B5EF4-FFF2-40B4-BE49-F238E27FC236}">
                <a16:creationId xmlns:a16="http://schemas.microsoft.com/office/drawing/2014/main" id="{898C9EDF-3641-4C9A-A799-EDFAECD010F7}"/>
              </a:ext>
            </a:extLst>
          </p:cNvPr>
          <p:cNvSpPr txBox="1"/>
          <p:nvPr/>
        </p:nvSpPr>
        <p:spPr>
          <a:xfrm>
            <a:off x="1799846" y="4472302"/>
            <a:ext cx="2372168" cy="338554"/>
          </a:xfrm>
          <a:prstGeom prst="rect">
            <a:avLst/>
          </a:prstGeom>
          <a:noFill/>
        </p:spPr>
        <p:txBody>
          <a:bodyPr vert="horz" wrap="square" rtlCol="0">
            <a:spAutoFit/>
          </a:bodyPr>
          <a:lstStyle/>
          <a:p>
            <a:r>
              <a:rPr kumimoji="1" lang="ja-JP" altLang="en-US" sz="1600" u="sng" dirty="0">
                <a:solidFill>
                  <a:schemeClr val="accent2"/>
                </a:solidFill>
                <a:latin typeface="Meiryo UI" panose="020B0604030504040204" pitchFamily="50" charset="-128"/>
                <a:ea typeface="Meiryo UI" panose="020B0604030504040204" pitchFamily="50" charset="-128"/>
              </a:rPr>
              <a:t>最短で即日掲載可能</a:t>
            </a:r>
          </a:p>
        </p:txBody>
      </p:sp>
      <p:graphicFrame>
        <p:nvGraphicFramePr>
          <p:cNvPr id="34" name="図表 33">
            <a:extLst>
              <a:ext uri="{FF2B5EF4-FFF2-40B4-BE49-F238E27FC236}">
                <a16:creationId xmlns:a16="http://schemas.microsoft.com/office/drawing/2014/main" id="{9E44627C-1A1D-4B58-BD5D-435CAC46DDD5}"/>
              </a:ext>
            </a:extLst>
          </p:cNvPr>
          <p:cNvGraphicFramePr/>
          <p:nvPr>
            <p:extLst>
              <p:ext uri="{D42A27DB-BD31-4B8C-83A1-F6EECF244321}">
                <p14:modId xmlns:p14="http://schemas.microsoft.com/office/powerpoint/2010/main" val="570027748"/>
              </p:ext>
            </p:extLst>
          </p:nvPr>
        </p:nvGraphicFramePr>
        <p:xfrm>
          <a:off x="868674" y="2274122"/>
          <a:ext cx="7173997" cy="1987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直線コネクタ 34">
            <a:extLst>
              <a:ext uri="{FF2B5EF4-FFF2-40B4-BE49-F238E27FC236}">
                <a16:creationId xmlns:a16="http://schemas.microsoft.com/office/drawing/2014/main" id="{5DE95975-3658-4DC7-A5B5-EDBD5766125D}"/>
              </a:ext>
            </a:extLst>
          </p:cNvPr>
          <p:cNvCxnSpPr/>
          <p:nvPr/>
        </p:nvCxnSpPr>
        <p:spPr>
          <a:xfrm>
            <a:off x="6539978" y="1725131"/>
            <a:ext cx="0" cy="2670843"/>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6" name="吹き出し: 角を丸めた四角形 35">
            <a:extLst>
              <a:ext uri="{FF2B5EF4-FFF2-40B4-BE49-F238E27FC236}">
                <a16:creationId xmlns:a16="http://schemas.microsoft.com/office/drawing/2014/main" id="{58186AFC-8CAB-4030-B2CB-18E5D49D51D6}"/>
              </a:ext>
            </a:extLst>
          </p:cNvPr>
          <p:cNvSpPr/>
          <p:nvPr/>
        </p:nvSpPr>
        <p:spPr>
          <a:xfrm>
            <a:off x="708821" y="1725132"/>
            <a:ext cx="4874867" cy="424527"/>
          </a:xfrm>
          <a:prstGeom prst="wedgeRoundRectCallout">
            <a:avLst>
              <a:gd name="adj1" fmla="val 47190"/>
              <a:gd name="adj2" fmla="val 14808"/>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2"/>
                </a:solidFill>
                <a:latin typeface="Meiryo UI" panose="020B0604030504040204" pitchFamily="50" charset="-128"/>
                <a:ea typeface="Meiryo UI" panose="020B0604030504040204" pitchFamily="50" charset="-128"/>
              </a:rPr>
              <a:t>費用不要（掲載期間・面接人数無制限）</a:t>
            </a:r>
            <a:endParaRPr kumimoji="1" lang="ja-JP" altLang="en-US" sz="1400" dirty="0">
              <a:solidFill>
                <a:schemeClr val="accent2"/>
              </a:solidFill>
            </a:endParaRPr>
          </a:p>
        </p:txBody>
      </p:sp>
      <p:sp>
        <p:nvSpPr>
          <p:cNvPr id="37" name="吹き出し: 角を丸めた四角形 36">
            <a:extLst>
              <a:ext uri="{FF2B5EF4-FFF2-40B4-BE49-F238E27FC236}">
                <a16:creationId xmlns:a16="http://schemas.microsoft.com/office/drawing/2014/main" id="{393A0255-D10D-412D-AF68-FAA94B498D4D}"/>
              </a:ext>
            </a:extLst>
          </p:cNvPr>
          <p:cNvSpPr/>
          <p:nvPr/>
        </p:nvSpPr>
        <p:spPr>
          <a:xfrm>
            <a:off x="6658408" y="1731180"/>
            <a:ext cx="850804" cy="424527"/>
          </a:xfrm>
          <a:prstGeom prst="wedgeRoundRectCallout">
            <a:avLst>
              <a:gd name="adj1" fmla="val 47190"/>
              <a:gd name="adj2" fmla="val 14808"/>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accent2"/>
                </a:solidFill>
              </a:rPr>
              <a:t>費用発生</a:t>
            </a:r>
          </a:p>
        </p:txBody>
      </p:sp>
      <p:sp>
        <p:nvSpPr>
          <p:cNvPr id="39" name="吹き出し: 角を丸めた四角形 38">
            <a:extLst>
              <a:ext uri="{FF2B5EF4-FFF2-40B4-BE49-F238E27FC236}">
                <a16:creationId xmlns:a16="http://schemas.microsoft.com/office/drawing/2014/main" id="{673DB267-82B2-4A1B-891C-80C881B26EB2}"/>
              </a:ext>
            </a:extLst>
          </p:cNvPr>
          <p:cNvSpPr/>
          <p:nvPr/>
        </p:nvSpPr>
        <p:spPr>
          <a:xfrm>
            <a:off x="5702128" y="1725131"/>
            <a:ext cx="748698" cy="424527"/>
          </a:xfrm>
          <a:prstGeom prst="wedgeRoundRectCallout">
            <a:avLst>
              <a:gd name="adj1" fmla="val 47190"/>
              <a:gd name="adj2" fmla="val 14808"/>
              <a:gd name="adj3" fmla="val 16667"/>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accent2"/>
                </a:solidFill>
              </a:rPr>
              <a:t>報告</a:t>
            </a:r>
          </a:p>
        </p:txBody>
      </p:sp>
      <p:sp>
        <p:nvSpPr>
          <p:cNvPr id="40" name="吹き出し: 角を丸めた四角形 39">
            <a:extLst>
              <a:ext uri="{FF2B5EF4-FFF2-40B4-BE49-F238E27FC236}">
                <a16:creationId xmlns:a16="http://schemas.microsoft.com/office/drawing/2014/main" id="{815A8305-676E-460A-8CA0-EF4D904FF2DD}"/>
              </a:ext>
            </a:extLst>
          </p:cNvPr>
          <p:cNvSpPr/>
          <p:nvPr/>
        </p:nvSpPr>
        <p:spPr>
          <a:xfrm>
            <a:off x="5372657" y="4509888"/>
            <a:ext cx="2867490" cy="294046"/>
          </a:xfrm>
          <a:prstGeom prst="wedgeRoundRectCallout">
            <a:avLst>
              <a:gd name="adj1" fmla="val -23276"/>
              <a:gd name="adj2" fmla="val -106910"/>
              <a:gd name="adj3" fmla="val 16667"/>
            </a:avLst>
          </a:prstGeom>
          <a:solidFill>
            <a:schemeClr val="accent2">
              <a:lumMod val="20000"/>
              <a:lumOff val="80000"/>
            </a:schemeClr>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accent2"/>
                </a:solidFill>
              </a:rPr>
              <a:t>採用決定後</a:t>
            </a:r>
            <a:r>
              <a:rPr kumimoji="1" lang="en-US" altLang="ja-JP" sz="1100" dirty="0">
                <a:solidFill>
                  <a:schemeClr val="accent2"/>
                </a:solidFill>
              </a:rPr>
              <a:t>7</a:t>
            </a:r>
            <a:r>
              <a:rPr kumimoji="1" lang="ja-JP" altLang="en-US" sz="1100" dirty="0">
                <a:solidFill>
                  <a:schemeClr val="accent2"/>
                </a:solidFill>
              </a:rPr>
              <a:t>日以内にマイページより報告</a:t>
            </a:r>
          </a:p>
        </p:txBody>
      </p:sp>
    </p:spTree>
    <p:extLst>
      <p:ext uri="{BB962C8B-B14F-4D97-AF65-F5344CB8AC3E}">
        <p14:creationId xmlns:p14="http://schemas.microsoft.com/office/powerpoint/2010/main" val="260191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3239990" cy="646331"/>
          </a:xfrm>
          <a:prstGeom prst="rect">
            <a:avLst/>
          </a:prstGeom>
          <a:noFill/>
        </p:spPr>
        <p:txBody>
          <a:bodyPr wrap="none" rtlCol="0">
            <a:spAutoFit/>
          </a:bodyPr>
          <a:lstStyle/>
          <a:p>
            <a:r>
              <a:rPr lang="ja-JP" altLang="en-US" sz="3600" dirty="0">
                <a:solidFill>
                  <a:schemeClr val="accent2"/>
                </a:solidFill>
              </a:rPr>
              <a:t>７ </a:t>
            </a:r>
            <a:r>
              <a:rPr lang="en-US" altLang="ja-JP" sz="3600" dirty="0">
                <a:solidFill>
                  <a:schemeClr val="accent2"/>
                </a:solidFill>
              </a:rPr>
              <a:t>| </a:t>
            </a:r>
            <a:r>
              <a:rPr lang="ja-JP" altLang="en-US" sz="2400" dirty="0">
                <a:solidFill>
                  <a:schemeClr val="accent2"/>
                </a:solidFill>
              </a:rPr>
              <a:t>よくあるご質問</a:t>
            </a:r>
          </a:p>
        </p:txBody>
      </p:sp>
      <p:pic>
        <p:nvPicPr>
          <p:cNvPr id="2" name="図 1">
            <a:extLst>
              <a:ext uri="{FF2B5EF4-FFF2-40B4-BE49-F238E27FC236}">
                <a16:creationId xmlns:a16="http://schemas.microsoft.com/office/drawing/2014/main" id="{DC798F3F-2EE6-484D-9635-55D6D8BF7F5B}"/>
              </a:ext>
            </a:extLst>
          </p:cNvPr>
          <p:cNvPicPr>
            <a:picLocks noChangeAspect="1"/>
          </p:cNvPicPr>
          <p:nvPr/>
        </p:nvPicPr>
        <p:blipFill>
          <a:blip r:embed="rId3"/>
          <a:stretch>
            <a:fillRect/>
          </a:stretch>
        </p:blipFill>
        <p:spPr>
          <a:xfrm>
            <a:off x="466928" y="1078194"/>
            <a:ext cx="8589063" cy="5710136"/>
          </a:xfrm>
          <a:prstGeom prst="rect">
            <a:avLst/>
          </a:prstGeom>
        </p:spPr>
      </p:pic>
    </p:spTree>
    <p:extLst>
      <p:ext uri="{BB962C8B-B14F-4D97-AF65-F5344CB8AC3E}">
        <p14:creationId xmlns:p14="http://schemas.microsoft.com/office/powerpoint/2010/main" val="313972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3239990" cy="646331"/>
          </a:xfrm>
          <a:prstGeom prst="rect">
            <a:avLst/>
          </a:prstGeom>
          <a:noFill/>
        </p:spPr>
        <p:txBody>
          <a:bodyPr wrap="none" rtlCol="0">
            <a:spAutoFit/>
          </a:bodyPr>
          <a:lstStyle/>
          <a:p>
            <a:r>
              <a:rPr lang="ja-JP" altLang="en-US" sz="3600" dirty="0">
                <a:solidFill>
                  <a:schemeClr val="accent2"/>
                </a:solidFill>
              </a:rPr>
              <a:t>８ </a:t>
            </a:r>
            <a:r>
              <a:rPr lang="en-US" altLang="ja-JP" sz="3600" dirty="0">
                <a:solidFill>
                  <a:schemeClr val="accent2"/>
                </a:solidFill>
              </a:rPr>
              <a:t>| </a:t>
            </a:r>
            <a:r>
              <a:rPr lang="ja-JP" altLang="en-US" sz="2400" dirty="0">
                <a:solidFill>
                  <a:schemeClr val="accent2"/>
                </a:solidFill>
              </a:rPr>
              <a:t>お問い合わせ先</a:t>
            </a:r>
          </a:p>
        </p:txBody>
      </p:sp>
      <p:sp>
        <p:nvSpPr>
          <p:cNvPr id="16" name="Text Box 5">
            <a:extLst>
              <a:ext uri="{FF2B5EF4-FFF2-40B4-BE49-F238E27FC236}">
                <a16:creationId xmlns:a16="http://schemas.microsoft.com/office/drawing/2014/main" id="{29B210E7-E96A-42DC-AF79-F8CCBA2089EB}"/>
              </a:ext>
            </a:extLst>
          </p:cNvPr>
          <p:cNvSpPr txBox="1">
            <a:spLocks noChangeArrowheads="1"/>
          </p:cNvSpPr>
          <p:nvPr/>
        </p:nvSpPr>
        <p:spPr bwMode="auto">
          <a:xfrm>
            <a:off x="676893" y="2550746"/>
            <a:ext cx="7790213" cy="1756508"/>
          </a:xfrm>
          <a:prstGeom prst="rect">
            <a:avLst/>
          </a:prstGeom>
          <a:noFill/>
          <a:ln w="12700">
            <a:solidFill>
              <a:schemeClr val="accent2">
                <a:lumMod val="60000"/>
                <a:lumOff val="40000"/>
              </a:schemeClr>
            </a:solidFill>
            <a:prstDash val="sysDot"/>
          </a:ln>
          <a:effectLst/>
        </p:spPr>
        <p:txBody>
          <a:bodyPr wrap="square" lIns="90000" tIns="46800" rIns="90000" bIns="46800">
            <a:spAutoFit/>
          </a:bodyPr>
          <a:lstStyle>
            <a:lvl1pPr>
              <a:lnSpc>
                <a:spcPct val="95000"/>
              </a:lnSpc>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FFFFFF"/>
                </a:solidFill>
                <a:latin typeface="HGP創英角ｺﾞｼｯｸUB" panose="020B0900000000000000" pitchFamily="50" charset="-128"/>
                <a:ea typeface="ＭＳ Ｐゴシック" panose="020B0600070205080204" pitchFamily="50" charset="-128"/>
              </a:defRPr>
            </a:lvl1pPr>
            <a:lvl2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2pPr>
            <a:lvl3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3pPr>
            <a:lvl4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ＭＳ Ｐゴシック" panose="020B0600070205080204" pitchFamily="50" charset="-128"/>
                <a:ea typeface="ＭＳ Ｐゴシック" panose="020B0600070205080204" pitchFamily="50" charset="-128"/>
              </a:defRPr>
            </a:lvl9pPr>
          </a:lstStyle>
          <a:p>
            <a:pPr algn="ctr">
              <a:lnSpc>
                <a:spcPct val="100000"/>
              </a:lnSpc>
              <a:spcBef>
                <a:spcPct val="0"/>
              </a:spcBef>
              <a:buClrTx/>
              <a:buFontTx/>
              <a:buNone/>
            </a:pPr>
            <a:endParaRPr lang="en-US" altLang="ja-JP" sz="1400" b="1" dirty="0">
              <a:solidFill>
                <a:schemeClr val="tx1">
                  <a:lumMod val="85000"/>
                  <a:lumOff val="15000"/>
                </a:schemeClr>
              </a:solidFill>
              <a:latin typeface="+mn-ea"/>
              <a:ea typeface="+mn-ea"/>
            </a:endParaRPr>
          </a:p>
          <a:p>
            <a:pPr algn="ctr">
              <a:lnSpc>
                <a:spcPct val="100000"/>
              </a:lnSpc>
              <a:spcBef>
                <a:spcPct val="0"/>
              </a:spcBef>
              <a:buClrTx/>
              <a:buFontTx/>
              <a:buNone/>
            </a:pPr>
            <a:r>
              <a:rPr lang="ja-JP" altLang="ja-JP" sz="1600" b="1" dirty="0">
                <a:solidFill>
                  <a:schemeClr val="tx1">
                    <a:lumMod val="85000"/>
                    <a:lumOff val="15000"/>
                  </a:schemeClr>
                </a:solidFill>
                <a:latin typeface="+mn-ea"/>
                <a:ea typeface="+mn-ea"/>
              </a:rPr>
              <a:t>株式会社やまとごころ</a:t>
            </a:r>
            <a:r>
              <a:rPr lang="ja-JP" altLang="en-US" sz="1600" b="1" dirty="0">
                <a:solidFill>
                  <a:schemeClr val="tx1">
                    <a:lumMod val="85000"/>
                    <a:lumOff val="15000"/>
                  </a:schemeClr>
                </a:solidFill>
                <a:latin typeface="+mn-ea"/>
                <a:ea typeface="+mn-ea"/>
              </a:rPr>
              <a:t>キャリア</a:t>
            </a:r>
            <a:r>
              <a:rPr lang="ja-JP" altLang="ja-JP" sz="1600" b="1" dirty="0">
                <a:solidFill>
                  <a:schemeClr val="tx1">
                    <a:lumMod val="85000"/>
                    <a:lumOff val="15000"/>
                  </a:schemeClr>
                </a:solidFill>
                <a:latin typeface="+mn-ea"/>
                <a:ea typeface="+mn-ea"/>
              </a:rPr>
              <a:t>　</a:t>
            </a:r>
            <a:endParaRPr lang="en-US" altLang="ja-JP" sz="1600" b="1" dirty="0">
              <a:solidFill>
                <a:schemeClr val="tx1">
                  <a:lumMod val="85000"/>
                  <a:lumOff val="15000"/>
                </a:schemeClr>
              </a:solidFill>
              <a:latin typeface="+mn-ea"/>
              <a:ea typeface="+mn-ea"/>
            </a:endParaRPr>
          </a:p>
          <a:p>
            <a:pPr algn="ctr">
              <a:lnSpc>
                <a:spcPct val="100000"/>
              </a:lnSpc>
              <a:spcBef>
                <a:spcPct val="0"/>
              </a:spcBef>
              <a:buClrTx/>
              <a:buFontTx/>
              <a:buNone/>
            </a:pPr>
            <a:endParaRPr lang="en-US" altLang="ja-JP" sz="1600" b="1" dirty="0">
              <a:solidFill>
                <a:schemeClr val="tx1">
                  <a:lumMod val="85000"/>
                  <a:lumOff val="15000"/>
                </a:schemeClr>
              </a:solidFill>
              <a:latin typeface="+mn-ea"/>
              <a:ea typeface="+mn-ea"/>
            </a:endParaRPr>
          </a:p>
          <a:p>
            <a:pPr algn="ctr">
              <a:lnSpc>
                <a:spcPct val="100000"/>
              </a:lnSpc>
              <a:spcBef>
                <a:spcPct val="0"/>
              </a:spcBef>
              <a:buClrTx/>
              <a:buFontTx/>
              <a:buNone/>
            </a:pPr>
            <a:r>
              <a:rPr lang="ja-JP" altLang="en-US" sz="1600" b="1" dirty="0">
                <a:solidFill>
                  <a:schemeClr val="tx1">
                    <a:lumMod val="85000"/>
                    <a:lumOff val="15000"/>
                  </a:schemeClr>
                </a:solidFill>
                <a:latin typeface="+mn-ea"/>
                <a:ea typeface="+mn-ea"/>
              </a:rPr>
              <a:t>電話番号：　</a:t>
            </a:r>
            <a:r>
              <a:rPr lang="en-US" altLang="ja-JP" sz="1600" b="1" dirty="0">
                <a:solidFill>
                  <a:schemeClr val="tx1">
                    <a:lumMod val="85000"/>
                    <a:lumOff val="15000"/>
                  </a:schemeClr>
                </a:solidFill>
                <a:latin typeface="+mn-ea"/>
                <a:ea typeface="+mn-ea"/>
              </a:rPr>
              <a:t>03-5315-4328</a:t>
            </a:r>
            <a:endParaRPr lang="ja-JP" altLang="ja-JP" sz="1600" b="1" dirty="0">
              <a:solidFill>
                <a:schemeClr val="tx1">
                  <a:lumMod val="85000"/>
                  <a:lumOff val="15000"/>
                </a:schemeClr>
              </a:solidFill>
              <a:latin typeface="+mn-ea"/>
              <a:ea typeface="+mn-ea"/>
            </a:endParaRPr>
          </a:p>
          <a:p>
            <a:pPr algn="ctr">
              <a:lnSpc>
                <a:spcPct val="100000"/>
              </a:lnSpc>
              <a:spcBef>
                <a:spcPct val="0"/>
              </a:spcBef>
              <a:buClrTx/>
              <a:buFontTx/>
              <a:buNone/>
            </a:pPr>
            <a:r>
              <a:rPr lang="ja-JP" altLang="ja-JP" sz="1600" b="1" dirty="0">
                <a:solidFill>
                  <a:schemeClr val="tx1">
                    <a:lumMod val="85000"/>
                    <a:lumOff val="15000"/>
                  </a:schemeClr>
                </a:solidFill>
                <a:latin typeface="+mn-ea"/>
                <a:ea typeface="+mn-ea"/>
              </a:rPr>
              <a:t>　　　　　　　</a:t>
            </a:r>
            <a:r>
              <a:rPr lang="ja-JP" altLang="en-US" sz="1600" b="1" dirty="0">
                <a:solidFill>
                  <a:schemeClr val="tx1">
                    <a:lumMod val="85000"/>
                    <a:lumOff val="15000"/>
                  </a:schemeClr>
                </a:solidFill>
                <a:latin typeface="+mn-ea"/>
                <a:ea typeface="+mn-ea"/>
              </a:rPr>
              <a:t>　　</a:t>
            </a:r>
            <a:endParaRPr lang="en-US" altLang="ja-JP" sz="1600" b="1" dirty="0">
              <a:solidFill>
                <a:schemeClr val="tx1">
                  <a:lumMod val="85000"/>
                  <a:lumOff val="15000"/>
                </a:schemeClr>
              </a:solidFill>
              <a:latin typeface="+mn-ea"/>
              <a:ea typeface="+mn-ea"/>
            </a:endParaRPr>
          </a:p>
          <a:p>
            <a:pPr algn="ctr">
              <a:lnSpc>
                <a:spcPct val="100000"/>
              </a:lnSpc>
              <a:spcBef>
                <a:spcPct val="0"/>
              </a:spcBef>
              <a:buClrTx/>
              <a:buFontTx/>
              <a:buNone/>
            </a:pPr>
            <a:r>
              <a:rPr lang="ja-JP" altLang="en-US" sz="1600" b="1" dirty="0">
                <a:solidFill>
                  <a:schemeClr val="tx1">
                    <a:lumMod val="85000"/>
                    <a:lumOff val="15000"/>
                  </a:schemeClr>
                </a:solidFill>
                <a:latin typeface="+mn-ea"/>
                <a:ea typeface="+mn-ea"/>
              </a:rPr>
              <a:t>メールアドレス：　</a:t>
            </a:r>
            <a:r>
              <a:rPr lang="en-US" altLang="ja-JP" sz="1600" b="1" dirty="0">
                <a:solidFill>
                  <a:schemeClr val="tx1">
                    <a:lumMod val="85000"/>
                    <a:lumOff val="15000"/>
                  </a:schemeClr>
                </a:solidFill>
                <a:latin typeface="+mn-ea"/>
                <a:ea typeface="+mn-ea"/>
              </a:rPr>
              <a:t> </a:t>
            </a:r>
            <a:r>
              <a:rPr lang="en-US" altLang="ja-JP" sz="1600" b="1" dirty="0">
                <a:solidFill>
                  <a:schemeClr val="tx1">
                    <a:lumMod val="85000"/>
                    <a:lumOff val="15000"/>
                  </a:schemeClr>
                </a:solidFill>
                <a:latin typeface="+mn-ea"/>
                <a:ea typeface="+mn-ea"/>
                <a:hlinkClick r:id="rId3"/>
              </a:rPr>
              <a:t>career@yamatogokorocareer.jp</a:t>
            </a:r>
            <a:endParaRPr lang="en-US" altLang="ja-JP" sz="1600" b="1" dirty="0">
              <a:solidFill>
                <a:schemeClr val="tx1">
                  <a:lumMod val="85000"/>
                  <a:lumOff val="15000"/>
                </a:schemeClr>
              </a:solidFill>
              <a:latin typeface="+mn-ea"/>
              <a:ea typeface="+mn-ea"/>
            </a:endParaRPr>
          </a:p>
          <a:p>
            <a:pPr algn="ctr">
              <a:lnSpc>
                <a:spcPct val="100000"/>
              </a:lnSpc>
              <a:spcBef>
                <a:spcPct val="0"/>
              </a:spcBef>
              <a:buClrTx/>
              <a:buFontTx/>
              <a:buNone/>
            </a:pPr>
            <a:endParaRPr lang="en-US" altLang="ja-JP" sz="1400" b="1" dirty="0">
              <a:solidFill>
                <a:schemeClr val="tx1">
                  <a:lumMod val="85000"/>
                  <a:lumOff val="15000"/>
                </a:schemeClr>
              </a:solidFill>
              <a:latin typeface="+mn-ea"/>
              <a:ea typeface="+mn-ea"/>
            </a:endParaRPr>
          </a:p>
        </p:txBody>
      </p:sp>
      <p:sp>
        <p:nvSpPr>
          <p:cNvPr id="17" name="正方形/長方形 16">
            <a:extLst>
              <a:ext uri="{FF2B5EF4-FFF2-40B4-BE49-F238E27FC236}">
                <a16:creationId xmlns:a16="http://schemas.microsoft.com/office/drawing/2014/main" id="{F9C9543B-8FB7-4FC8-A4CD-80173632C2BD}"/>
              </a:ext>
            </a:extLst>
          </p:cNvPr>
          <p:cNvSpPr/>
          <p:nvPr/>
        </p:nvSpPr>
        <p:spPr>
          <a:xfrm>
            <a:off x="704125" y="1331994"/>
            <a:ext cx="7644027" cy="796500"/>
          </a:xfrm>
          <a:prstGeom prst="rect">
            <a:avLst/>
          </a:prstGeom>
        </p:spPr>
        <p:txBody>
          <a:bodyPr wrap="square">
            <a:spAutoFit/>
          </a:bodyPr>
          <a:lstStyle/>
          <a:p>
            <a:pPr>
              <a:lnSpc>
                <a:spcPct val="150000"/>
              </a:lnSpc>
            </a:pPr>
            <a:r>
              <a:rPr lang="ja-JP" altLang="en-US" sz="1600" dirty="0">
                <a:latin typeface="+mn-ea"/>
              </a:rPr>
              <a:t>より詳しいサービスの内容や導入事例についてのお問い合わせ、利用開始までの進め方についてのご質問やご不明点がございましたら、お気軽にご連絡ください。</a:t>
            </a:r>
          </a:p>
        </p:txBody>
      </p:sp>
      <p:pic>
        <p:nvPicPr>
          <p:cNvPr id="18" name="図 17">
            <a:extLst>
              <a:ext uri="{FF2B5EF4-FFF2-40B4-BE49-F238E27FC236}">
                <a16:creationId xmlns:a16="http://schemas.microsoft.com/office/drawing/2014/main" id="{0C74208B-068F-477E-95C5-EAEA75B04E3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795" y="5250805"/>
            <a:ext cx="3090774" cy="629807"/>
          </a:xfrm>
          <a:prstGeom prst="rect">
            <a:avLst/>
          </a:prstGeom>
        </p:spPr>
      </p:pic>
      <p:sp>
        <p:nvSpPr>
          <p:cNvPr id="2" name="テキスト ボックス 1">
            <a:extLst>
              <a:ext uri="{FF2B5EF4-FFF2-40B4-BE49-F238E27FC236}">
                <a16:creationId xmlns:a16="http://schemas.microsoft.com/office/drawing/2014/main" id="{3A7DB24C-0D16-4C5E-B89E-4F69FD2C5656}"/>
              </a:ext>
            </a:extLst>
          </p:cNvPr>
          <p:cNvSpPr txBox="1"/>
          <p:nvPr/>
        </p:nvSpPr>
        <p:spPr>
          <a:xfrm flipH="1">
            <a:off x="4318184" y="5187089"/>
            <a:ext cx="4477474" cy="693523"/>
          </a:xfrm>
          <a:prstGeom prst="rect">
            <a:avLst/>
          </a:prstGeom>
          <a:noFill/>
        </p:spPr>
        <p:txBody>
          <a:bodyPr wrap="square" rtlCol="0">
            <a:spAutoFit/>
          </a:bodyPr>
          <a:lstStyle/>
          <a:p>
            <a:pPr>
              <a:lnSpc>
                <a:spcPct val="150000"/>
              </a:lnSpc>
            </a:pPr>
            <a:r>
              <a:rPr kumimoji="1" lang="ja-JP" altLang="en-US" sz="1400" dirty="0">
                <a:latin typeface="Meiryo UI" panose="020B0604030504040204" pitchFamily="50" charset="-128"/>
                <a:ea typeface="Meiryo UI" panose="020B0604030504040204" pitchFamily="50" charset="-128"/>
              </a:rPr>
              <a:t>やまとごころキャリア 採用担当者向け</a:t>
            </a:r>
            <a:r>
              <a:rPr kumimoji="1" lang="en-US" altLang="ja-JP" sz="1400" dirty="0">
                <a:latin typeface="Meiryo UI" panose="020B0604030504040204" pitchFamily="50" charset="-128"/>
                <a:ea typeface="Meiryo UI" panose="020B0604030504040204" pitchFamily="50" charset="-128"/>
              </a:rPr>
              <a:t>Web</a:t>
            </a:r>
            <a:r>
              <a:rPr kumimoji="1" lang="ja-JP" altLang="en-US" sz="1400" dirty="0">
                <a:latin typeface="Meiryo UI" panose="020B0604030504040204" pitchFamily="50" charset="-128"/>
                <a:ea typeface="Meiryo UI" panose="020B0604030504040204" pitchFamily="50" charset="-128"/>
              </a:rPr>
              <a:t>サイト</a:t>
            </a:r>
            <a:endParaRPr kumimoji="1" lang="en-US" altLang="ja-JP" sz="1400" dirty="0">
              <a:latin typeface="Meiryo UI" panose="020B0604030504040204" pitchFamily="50" charset="-128"/>
              <a:ea typeface="Meiryo UI" panose="020B0604030504040204" pitchFamily="50" charset="-128"/>
            </a:endParaRPr>
          </a:p>
          <a:p>
            <a:pPr>
              <a:lnSpc>
                <a:spcPct val="150000"/>
              </a:lnSpc>
            </a:pPr>
            <a:r>
              <a:rPr lang="en-US" altLang="ja-JP" sz="1400" dirty="0">
                <a:latin typeface="Meiryo UI" panose="020B0604030504040204" pitchFamily="50" charset="-128"/>
                <a:ea typeface="Meiryo UI" panose="020B0604030504040204" pitchFamily="50" charset="-128"/>
                <a:hlinkClick r:id="rId5"/>
              </a:rPr>
              <a:t>https://www.yamatogokorocareer.jp/saiyou/</a:t>
            </a: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503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402449" y="2515772"/>
            <a:ext cx="2339102" cy="830997"/>
          </a:xfrm>
          <a:prstGeom prst="rect">
            <a:avLst/>
          </a:prstGeom>
          <a:noFill/>
        </p:spPr>
        <p:txBody>
          <a:bodyPr wrap="none" rtlCol="0">
            <a:spAutoFit/>
          </a:bodyPr>
          <a:lstStyle/>
          <a:p>
            <a:r>
              <a:rPr lang="ja-JP" altLang="en-US" sz="4800" dirty="0">
                <a:solidFill>
                  <a:schemeClr val="accent2"/>
                </a:solidFill>
                <a:latin typeface="+mn-ea"/>
              </a:rPr>
              <a:t> </a:t>
            </a:r>
            <a:r>
              <a:rPr lang="ja-JP" altLang="en-US" sz="3600" dirty="0">
                <a:solidFill>
                  <a:schemeClr val="accent2"/>
                </a:solidFill>
                <a:latin typeface="+mn-ea"/>
              </a:rPr>
              <a:t>参考情報 </a:t>
            </a:r>
            <a:endParaRPr kumimoji="1" lang="ja-JP" altLang="en-US" sz="4800" dirty="0">
              <a:solidFill>
                <a:schemeClr val="accent2"/>
              </a:solidFill>
              <a:latin typeface="+mn-ea"/>
            </a:endParaRPr>
          </a:p>
        </p:txBody>
      </p:sp>
    </p:spTree>
    <p:extLst>
      <p:ext uri="{BB962C8B-B14F-4D97-AF65-F5344CB8AC3E}">
        <p14:creationId xmlns:p14="http://schemas.microsoft.com/office/powerpoint/2010/main" val="287469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41FD5B3-DBF5-4E97-9DB9-41CCC7418382}"/>
              </a:ext>
            </a:extLst>
          </p:cNvPr>
          <p:cNvSpPr/>
          <p:nvPr/>
        </p:nvSpPr>
        <p:spPr>
          <a:xfrm>
            <a:off x="510133" y="1036776"/>
            <a:ext cx="8183737" cy="796500"/>
          </a:xfrm>
          <a:prstGeom prst="rect">
            <a:avLst/>
          </a:prstGeom>
        </p:spPr>
        <p:txBody>
          <a:bodyPr wrap="square">
            <a:spAutoFit/>
          </a:bodyPr>
          <a:lstStyle/>
          <a:p>
            <a:pPr>
              <a:lnSpc>
                <a:spcPct val="150000"/>
              </a:lnSpc>
            </a:pPr>
            <a:r>
              <a:rPr lang="ja-JP" altLang="en-US" sz="1600" dirty="0"/>
              <a:t>登録者数は約</a:t>
            </a:r>
            <a:r>
              <a:rPr lang="en-US" altLang="ja-JP" sz="1600" dirty="0"/>
              <a:t>2</a:t>
            </a:r>
            <a:r>
              <a:rPr lang="ja-JP" altLang="en-US" sz="1600" dirty="0"/>
              <a:t>万人で、毎月</a:t>
            </a:r>
            <a:r>
              <a:rPr lang="en-US" altLang="ja-JP" sz="1600" dirty="0"/>
              <a:t>500</a:t>
            </a:r>
            <a:r>
              <a:rPr lang="ja-JP" altLang="en-US" sz="1600" dirty="0"/>
              <a:t>～</a:t>
            </a:r>
            <a:r>
              <a:rPr lang="en-US" altLang="ja-JP" sz="1600" dirty="0"/>
              <a:t>600</a:t>
            </a:r>
            <a:r>
              <a:rPr lang="ja-JP" altLang="en-US" sz="1600" dirty="0"/>
              <a:t>名の新規会員が登録しています。 </a:t>
            </a:r>
            <a:endParaRPr lang="en-US" altLang="ja-JP" sz="1600" dirty="0"/>
          </a:p>
          <a:p>
            <a:pPr>
              <a:lnSpc>
                <a:spcPct val="150000"/>
              </a:lnSpc>
            </a:pPr>
            <a:r>
              <a:rPr lang="ja-JP" altLang="en-US" sz="1600" dirty="0"/>
              <a:t>会員の約</a:t>
            </a:r>
            <a:r>
              <a:rPr lang="en-US" altLang="ja-JP" sz="1600" dirty="0"/>
              <a:t>75</a:t>
            </a:r>
            <a:r>
              <a:rPr lang="ja-JP" altLang="en-US" sz="1600" dirty="0"/>
              <a:t>％が</a:t>
            </a:r>
            <a:r>
              <a:rPr lang="en-US" altLang="ja-JP" sz="1600" dirty="0"/>
              <a:t>20</a:t>
            </a:r>
            <a:r>
              <a:rPr lang="ja-JP" altLang="en-US" sz="1600" dirty="0"/>
              <a:t>～</a:t>
            </a:r>
            <a:r>
              <a:rPr lang="en-US" altLang="ja-JP" sz="1600" dirty="0"/>
              <a:t>30</a:t>
            </a:r>
            <a:r>
              <a:rPr lang="ja-JP" altLang="en-US" sz="1600" dirty="0"/>
              <a:t>代の若い世代で、全体の約</a:t>
            </a:r>
            <a:r>
              <a:rPr lang="en-US" altLang="ja-JP" sz="1600" dirty="0"/>
              <a:t>90</a:t>
            </a:r>
            <a:r>
              <a:rPr lang="ja-JP" altLang="en-US" sz="1600" dirty="0"/>
              <a:t>％は就業経験があります。</a:t>
            </a:r>
            <a:endParaRPr lang="en-US" altLang="ja-JP" sz="1600" dirty="0"/>
          </a:p>
        </p:txBody>
      </p:sp>
      <p:sp>
        <p:nvSpPr>
          <p:cNvPr id="10" name="テキスト ボックス 7">
            <a:extLst>
              <a:ext uri="{FF2B5EF4-FFF2-40B4-BE49-F238E27FC236}">
                <a16:creationId xmlns:a16="http://schemas.microsoft.com/office/drawing/2014/main" id="{3095F8A1-685D-4297-8145-61773B4DC5AA}"/>
              </a:ext>
            </a:extLst>
          </p:cNvPr>
          <p:cNvSpPr txBox="1">
            <a:spLocks noChangeArrowheads="1"/>
          </p:cNvSpPr>
          <p:nvPr/>
        </p:nvSpPr>
        <p:spPr bwMode="auto">
          <a:xfrm>
            <a:off x="973642" y="2166261"/>
            <a:ext cx="2460022" cy="3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8388" algn="l"/>
              </a:tabLst>
              <a:defRPr sz="1400">
                <a:solidFill>
                  <a:schemeClr val="bg1"/>
                </a:solidFill>
                <a:latin typeface="Arial" panose="020B0604020202020204" pitchFamily="34" charset="0"/>
                <a:ea typeface="ＭＳ Ｐゴシック" panose="020B0600070205080204" pitchFamily="50" charset="-128"/>
              </a:defRPr>
            </a:lvl1pPr>
            <a:lvl2pPr>
              <a:tabLst>
                <a:tab pos="2338388" algn="l"/>
              </a:tabLst>
              <a:defRPr sz="1400">
                <a:solidFill>
                  <a:schemeClr val="bg1"/>
                </a:solidFill>
                <a:latin typeface="Arial" panose="020B0604020202020204" pitchFamily="34" charset="0"/>
                <a:ea typeface="ＭＳ Ｐゴシック" panose="020B0600070205080204" pitchFamily="50" charset="-128"/>
              </a:defRPr>
            </a:lvl2pPr>
            <a:lvl3pPr>
              <a:tabLst>
                <a:tab pos="2338388" algn="l"/>
              </a:tabLst>
              <a:defRPr sz="1400">
                <a:solidFill>
                  <a:schemeClr val="bg1"/>
                </a:solidFill>
                <a:latin typeface="Arial" panose="020B0604020202020204" pitchFamily="34" charset="0"/>
                <a:ea typeface="ＭＳ Ｐゴシック" panose="020B0600070205080204" pitchFamily="50" charset="-128"/>
              </a:defRPr>
            </a:lvl3pPr>
            <a:lvl4pPr>
              <a:tabLst>
                <a:tab pos="2338388" algn="l"/>
              </a:tabLst>
              <a:defRPr sz="1400">
                <a:solidFill>
                  <a:schemeClr val="bg1"/>
                </a:solidFill>
                <a:latin typeface="Arial" panose="020B0604020202020204" pitchFamily="34" charset="0"/>
                <a:ea typeface="ＭＳ Ｐゴシック" panose="020B0600070205080204" pitchFamily="50" charset="-128"/>
              </a:defRPr>
            </a:lvl4pPr>
            <a:lvl5pPr>
              <a:tabLst>
                <a:tab pos="2338388" algn="l"/>
              </a:tabLst>
              <a:defRPr sz="1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9pPr>
          </a:lstStyle>
          <a:p>
            <a:pPr algn="ctr" defTabSz="914400"/>
            <a:r>
              <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rPr>
              <a:t>年齢</a:t>
            </a:r>
          </a:p>
        </p:txBody>
      </p:sp>
      <p:graphicFrame>
        <p:nvGraphicFramePr>
          <p:cNvPr id="12" name="グラフ 11">
            <a:extLst>
              <a:ext uri="{FF2B5EF4-FFF2-40B4-BE49-F238E27FC236}">
                <a16:creationId xmlns:a16="http://schemas.microsoft.com/office/drawing/2014/main" id="{DE65ABFF-B91D-4075-B25A-1C48BC98EF6F}"/>
              </a:ext>
            </a:extLst>
          </p:cNvPr>
          <p:cNvGraphicFramePr>
            <a:graphicFrameLocks/>
          </p:cNvGraphicFramePr>
          <p:nvPr/>
        </p:nvGraphicFramePr>
        <p:xfrm>
          <a:off x="512945" y="3840325"/>
          <a:ext cx="4035707" cy="2544646"/>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a:extLst>
              <a:ext uri="{FF2B5EF4-FFF2-40B4-BE49-F238E27FC236}">
                <a16:creationId xmlns:a16="http://schemas.microsoft.com/office/drawing/2014/main" id="{1D403DBB-A866-48C6-96C9-FDB3B910D9DB}"/>
              </a:ext>
            </a:extLst>
          </p:cNvPr>
          <p:cNvSpPr txBox="1"/>
          <p:nvPr/>
        </p:nvSpPr>
        <p:spPr>
          <a:xfrm>
            <a:off x="810711" y="2587294"/>
            <a:ext cx="3207732" cy="986454"/>
          </a:xfrm>
          <a:prstGeom prst="rect">
            <a:avLst/>
          </a:prstGeom>
          <a:noFill/>
        </p:spPr>
        <p:txBody>
          <a:bodyPr wrap="square" rtlCol="0">
            <a:spAutoFit/>
          </a:bodyPr>
          <a:lstStyle/>
          <a:p>
            <a:r>
              <a:rPr kumimoji="1" lang="en-US" altLang="ja-JP" sz="1400" dirty="0"/>
              <a:t>20</a:t>
            </a:r>
            <a:r>
              <a:rPr kumimoji="1" lang="ja-JP" altLang="en-US" sz="1400" dirty="0"/>
              <a:t>代～</a:t>
            </a:r>
            <a:r>
              <a:rPr kumimoji="1" lang="en-US" altLang="ja-JP" sz="1400" dirty="0"/>
              <a:t>30</a:t>
            </a:r>
            <a:r>
              <a:rPr lang="ja-JP" altLang="en-US" sz="1400" dirty="0"/>
              <a:t>代の若手が会員の約</a:t>
            </a:r>
            <a:r>
              <a:rPr lang="en-US" altLang="ja-JP" sz="1400" dirty="0"/>
              <a:t>75%</a:t>
            </a:r>
          </a:p>
          <a:p>
            <a:endParaRPr lang="en-US" altLang="ja-JP" sz="1400" dirty="0"/>
          </a:p>
          <a:p>
            <a:r>
              <a:rPr lang="en-US" altLang="ja-JP" sz="1400" dirty="0"/>
              <a:t>40</a:t>
            </a:r>
            <a:r>
              <a:rPr lang="ja-JP" altLang="en-US" sz="1400" dirty="0"/>
              <a:t>代～</a:t>
            </a:r>
            <a:r>
              <a:rPr lang="en-US" altLang="ja-JP" sz="1400" dirty="0"/>
              <a:t>50</a:t>
            </a:r>
            <a:r>
              <a:rPr lang="ja-JP" altLang="en-US" sz="1400" dirty="0"/>
              <a:t>代の経験豊富な</a:t>
            </a:r>
            <a:endParaRPr lang="en-US" altLang="ja-JP" sz="1400" dirty="0"/>
          </a:p>
          <a:p>
            <a:r>
              <a:rPr lang="ja-JP" altLang="en-US" sz="1400" dirty="0"/>
              <a:t>管理職クラスの人材も多数</a:t>
            </a:r>
            <a:endParaRPr lang="en-US" altLang="ja-JP" sz="1400" dirty="0"/>
          </a:p>
        </p:txBody>
      </p:sp>
      <p:graphicFrame>
        <p:nvGraphicFramePr>
          <p:cNvPr id="16" name="グラフ 15">
            <a:extLst>
              <a:ext uri="{FF2B5EF4-FFF2-40B4-BE49-F238E27FC236}">
                <a16:creationId xmlns:a16="http://schemas.microsoft.com/office/drawing/2014/main" id="{0117C2C0-6050-4D98-8576-04527F438854}"/>
              </a:ext>
            </a:extLst>
          </p:cNvPr>
          <p:cNvGraphicFramePr/>
          <p:nvPr/>
        </p:nvGraphicFramePr>
        <p:xfrm>
          <a:off x="4887569" y="2335004"/>
          <a:ext cx="3604078" cy="4104134"/>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8EA08054-7B49-4590-B37B-5949DABA9819}"/>
              </a:ext>
            </a:extLst>
          </p:cNvPr>
          <p:cNvSpPr txBox="1"/>
          <p:nvPr/>
        </p:nvSpPr>
        <p:spPr>
          <a:xfrm>
            <a:off x="4792238" y="2445112"/>
            <a:ext cx="680110" cy="254569"/>
          </a:xfrm>
          <a:prstGeom prst="rect">
            <a:avLst/>
          </a:prstGeom>
          <a:noFill/>
        </p:spPr>
        <p:txBody>
          <a:bodyPr wrap="square" rtlCol="0">
            <a:spAutoFit/>
          </a:bodyPr>
          <a:lstStyle/>
          <a:p>
            <a:r>
              <a:rPr kumimoji="1" lang="ja-JP" altLang="en-US" sz="1000" dirty="0"/>
              <a:t>（人）</a:t>
            </a:r>
          </a:p>
        </p:txBody>
      </p:sp>
      <p:sp>
        <p:nvSpPr>
          <p:cNvPr id="19" name="テキスト ボックス 7">
            <a:extLst>
              <a:ext uri="{FF2B5EF4-FFF2-40B4-BE49-F238E27FC236}">
                <a16:creationId xmlns:a16="http://schemas.microsoft.com/office/drawing/2014/main" id="{D10AE447-5DA6-4C84-9559-EC76EE34CCD8}"/>
              </a:ext>
            </a:extLst>
          </p:cNvPr>
          <p:cNvSpPr txBox="1">
            <a:spLocks noChangeArrowheads="1"/>
          </p:cNvSpPr>
          <p:nvPr/>
        </p:nvSpPr>
        <p:spPr bwMode="auto">
          <a:xfrm>
            <a:off x="5530236" y="2166262"/>
            <a:ext cx="2460022" cy="3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8388" algn="l"/>
              </a:tabLst>
              <a:defRPr sz="1400">
                <a:solidFill>
                  <a:schemeClr val="bg1"/>
                </a:solidFill>
                <a:latin typeface="Arial" panose="020B0604020202020204" pitchFamily="34" charset="0"/>
                <a:ea typeface="ＭＳ Ｐゴシック" panose="020B0600070205080204" pitchFamily="50" charset="-128"/>
              </a:defRPr>
            </a:lvl1pPr>
            <a:lvl2pPr>
              <a:tabLst>
                <a:tab pos="2338388" algn="l"/>
              </a:tabLst>
              <a:defRPr sz="1400">
                <a:solidFill>
                  <a:schemeClr val="bg1"/>
                </a:solidFill>
                <a:latin typeface="Arial" panose="020B0604020202020204" pitchFamily="34" charset="0"/>
                <a:ea typeface="ＭＳ Ｐゴシック" panose="020B0600070205080204" pitchFamily="50" charset="-128"/>
              </a:defRPr>
            </a:lvl2pPr>
            <a:lvl3pPr>
              <a:tabLst>
                <a:tab pos="2338388" algn="l"/>
              </a:tabLst>
              <a:defRPr sz="1400">
                <a:solidFill>
                  <a:schemeClr val="bg1"/>
                </a:solidFill>
                <a:latin typeface="Arial" panose="020B0604020202020204" pitchFamily="34" charset="0"/>
                <a:ea typeface="ＭＳ Ｐゴシック" panose="020B0600070205080204" pitchFamily="50" charset="-128"/>
              </a:defRPr>
            </a:lvl3pPr>
            <a:lvl4pPr>
              <a:tabLst>
                <a:tab pos="2338388" algn="l"/>
              </a:tabLst>
              <a:defRPr sz="1400">
                <a:solidFill>
                  <a:schemeClr val="bg1"/>
                </a:solidFill>
                <a:latin typeface="Arial" panose="020B0604020202020204" pitchFamily="34" charset="0"/>
                <a:ea typeface="ＭＳ Ｐゴシック" panose="020B0600070205080204" pitchFamily="50" charset="-128"/>
              </a:defRPr>
            </a:lvl4pPr>
            <a:lvl5pPr>
              <a:tabLst>
                <a:tab pos="2338388" algn="l"/>
              </a:tabLst>
              <a:defRPr sz="1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9pPr>
          </a:lstStyle>
          <a:p>
            <a:pPr algn="ctr" defTabSz="914400"/>
            <a:r>
              <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rPr>
              <a:t>求職者登録者数</a:t>
            </a:r>
          </a:p>
        </p:txBody>
      </p:sp>
      <p:sp>
        <p:nvSpPr>
          <p:cNvPr id="2" name="テキスト ボックス 1">
            <a:extLst>
              <a:ext uri="{FF2B5EF4-FFF2-40B4-BE49-F238E27FC236}">
                <a16:creationId xmlns:a16="http://schemas.microsoft.com/office/drawing/2014/main" id="{2D70D63B-17DE-4A4D-A80A-B64D33F1F28E}"/>
              </a:ext>
            </a:extLst>
          </p:cNvPr>
          <p:cNvSpPr txBox="1"/>
          <p:nvPr/>
        </p:nvSpPr>
        <p:spPr>
          <a:xfrm>
            <a:off x="5864469" y="6266877"/>
            <a:ext cx="498855" cy="261610"/>
          </a:xfrm>
          <a:prstGeom prst="rect">
            <a:avLst/>
          </a:prstGeom>
          <a:noFill/>
        </p:spPr>
        <p:txBody>
          <a:bodyPr wrap="none" rtlCol="0">
            <a:spAutoFit/>
          </a:bodyPr>
          <a:lstStyle/>
          <a:p>
            <a:r>
              <a:rPr kumimoji="1" lang="en-US" altLang="ja-JP" sz="1050" dirty="0"/>
              <a:t>2015</a:t>
            </a:r>
            <a:endParaRPr kumimoji="1" lang="ja-JP" altLang="en-US" sz="1050" dirty="0"/>
          </a:p>
        </p:txBody>
      </p:sp>
      <p:sp>
        <p:nvSpPr>
          <p:cNvPr id="20" name="テキスト ボックス 19">
            <a:extLst>
              <a:ext uri="{FF2B5EF4-FFF2-40B4-BE49-F238E27FC236}">
                <a16:creationId xmlns:a16="http://schemas.microsoft.com/office/drawing/2014/main" id="{B8792522-C48C-4015-BBDC-1C559D9AB4FD}"/>
              </a:ext>
            </a:extLst>
          </p:cNvPr>
          <p:cNvSpPr txBox="1"/>
          <p:nvPr/>
        </p:nvSpPr>
        <p:spPr>
          <a:xfrm>
            <a:off x="6315075" y="6266877"/>
            <a:ext cx="498855" cy="261610"/>
          </a:xfrm>
          <a:prstGeom prst="rect">
            <a:avLst/>
          </a:prstGeom>
          <a:noFill/>
        </p:spPr>
        <p:txBody>
          <a:bodyPr wrap="none" rtlCol="0">
            <a:spAutoFit/>
          </a:bodyPr>
          <a:lstStyle/>
          <a:p>
            <a:r>
              <a:rPr kumimoji="1" lang="en-US" altLang="ja-JP" sz="1050" dirty="0"/>
              <a:t>2016</a:t>
            </a:r>
            <a:endParaRPr kumimoji="1" lang="ja-JP" altLang="en-US" sz="1050" dirty="0"/>
          </a:p>
        </p:txBody>
      </p:sp>
      <p:sp>
        <p:nvSpPr>
          <p:cNvPr id="21" name="テキスト ボックス 20">
            <a:extLst>
              <a:ext uri="{FF2B5EF4-FFF2-40B4-BE49-F238E27FC236}">
                <a16:creationId xmlns:a16="http://schemas.microsoft.com/office/drawing/2014/main" id="{653D4EF7-B68B-48BD-986B-89A538DB1D84}"/>
              </a:ext>
            </a:extLst>
          </p:cNvPr>
          <p:cNvSpPr txBox="1"/>
          <p:nvPr/>
        </p:nvSpPr>
        <p:spPr>
          <a:xfrm>
            <a:off x="6765681" y="6266877"/>
            <a:ext cx="498855" cy="261610"/>
          </a:xfrm>
          <a:prstGeom prst="rect">
            <a:avLst/>
          </a:prstGeom>
          <a:noFill/>
        </p:spPr>
        <p:txBody>
          <a:bodyPr wrap="none" rtlCol="0">
            <a:spAutoFit/>
          </a:bodyPr>
          <a:lstStyle/>
          <a:p>
            <a:r>
              <a:rPr kumimoji="1" lang="en-US" altLang="ja-JP" sz="1050" dirty="0"/>
              <a:t>2017</a:t>
            </a:r>
            <a:endParaRPr kumimoji="1" lang="ja-JP" altLang="en-US" sz="1050" dirty="0"/>
          </a:p>
        </p:txBody>
      </p:sp>
      <p:sp>
        <p:nvSpPr>
          <p:cNvPr id="22" name="テキスト ボックス 21">
            <a:extLst>
              <a:ext uri="{FF2B5EF4-FFF2-40B4-BE49-F238E27FC236}">
                <a16:creationId xmlns:a16="http://schemas.microsoft.com/office/drawing/2014/main" id="{B91DB2D5-907C-4C95-87B6-81283FDCD25B}"/>
              </a:ext>
            </a:extLst>
          </p:cNvPr>
          <p:cNvSpPr txBox="1"/>
          <p:nvPr/>
        </p:nvSpPr>
        <p:spPr>
          <a:xfrm>
            <a:off x="7216287" y="6266877"/>
            <a:ext cx="498855" cy="261610"/>
          </a:xfrm>
          <a:prstGeom prst="rect">
            <a:avLst/>
          </a:prstGeom>
          <a:noFill/>
        </p:spPr>
        <p:txBody>
          <a:bodyPr wrap="none" rtlCol="0">
            <a:spAutoFit/>
          </a:bodyPr>
          <a:lstStyle/>
          <a:p>
            <a:r>
              <a:rPr kumimoji="1" lang="en-US" altLang="ja-JP" sz="1050" dirty="0"/>
              <a:t>2018</a:t>
            </a:r>
            <a:endParaRPr kumimoji="1" lang="ja-JP" altLang="en-US" sz="1050" dirty="0"/>
          </a:p>
        </p:txBody>
      </p:sp>
      <p:sp>
        <p:nvSpPr>
          <p:cNvPr id="23" name="テキスト ボックス 22">
            <a:extLst>
              <a:ext uri="{FF2B5EF4-FFF2-40B4-BE49-F238E27FC236}">
                <a16:creationId xmlns:a16="http://schemas.microsoft.com/office/drawing/2014/main" id="{23027014-E33D-4A69-8B86-EC87D8AACDBA}"/>
              </a:ext>
            </a:extLst>
          </p:cNvPr>
          <p:cNvSpPr txBox="1"/>
          <p:nvPr/>
        </p:nvSpPr>
        <p:spPr>
          <a:xfrm>
            <a:off x="7666892" y="6266877"/>
            <a:ext cx="498855" cy="261610"/>
          </a:xfrm>
          <a:prstGeom prst="rect">
            <a:avLst/>
          </a:prstGeom>
          <a:noFill/>
        </p:spPr>
        <p:txBody>
          <a:bodyPr wrap="none" rtlCol="0">
            <a:spAutoFit/>
          </a:bodyPr>
          <a:lstStyle/>
          <a:p>
            <a:r>
              <a:rPr kumimoji="1" lang="en-US" altLang="ja-JP" sz="1050" dirty="0"/>
              <a:t>2019</a:t>
            </a:r>
            <a:endParaRPr kumimoji="1" lang="ja-JP" altLang="en-US" sz="1050" dirty="0"/>
          </a:p>
        </p:txBody>
      </p:sp>
      <p:sp>
        <p:nvSpPr>
          <p:cNvPr id="15" name="テキスト ボックス 14">
            <a:extLst>
              <a:ext uri="{FF2B5EF4-FFF2-40B4-BE49-F238E27FC236}">
                <a16:creationId xmlns:a16="http://schemas.microsoft.com/office/drawing/2014/main" id="{3A5BC31E-2F88-4563-B445-5D1DD6239BA1}"/>
              </a:ext>
            </a:extLst>
          </p:cNvPr>
          <p:cNvSpPr txBox="1"/>
          <p:nvPr/>
        </p:nvSpPr>
        <p:spPr>
          <a:xfrm>
            <a:off x="351693" y="351692"/>
            <a:ext cx="4713150" cy="646331"/>
          </a:xfrm>
          <a:prstGeom prst="rect">
            <a:avLst/>
          </a:prstGeom>
          <a:noFill/>
        </p:spPr>
        <p:txBody>
          <a:bodyPr wrap="none" rtlCol="0">
            <a:spAutoFit/>
          </a:bodyPr>
          <a:lstStyle/>
          <a:p>
            <a:r>
              <a:rPr lang="ja-JP" altLang="en-US" sz="3600" dirty="0">
                <a:solidFill>
                  <a:schemeClr val="accent2"/>
                </a:solidFill>
                <a:latin typeface="+mn-ea"/>
              </a:rPr>
              <a:t>参考情報 </a:t>
            </a:r>
            <a:r>
              <a:rPr lang="en-US" altLang="ja-JP" sz="3600" dirty="0">
                <a:solidFill>
                  <a:schemeClr val="accent2"/>
                </a:solidFill>
                <a:latin typeface="+mn-ea"/>
              </a:rPr>
              <a:t>| </a:t>
            </a:r>
            <a:r>
              <a:rPr lang="ja-JP" altLang="en-US" sz="2400" dirty="0">
                <a:solidFill>
                  <a:schemeClr val="accent2"/>
                </a:solidFill>
                <a:latin typeface="+mn-ea"/>
              </a:rPr>
              <a:t>登録会員の特徴 </a:t>
            </a:r>
            <a:endParaRPr kumimoji="1" lang="ja-JP" altLang="en-US" sz="3600" dirty="0">
              <a:solidFill>
                <a:schemeClr val="accent2"/>
              </a:solidFill>
              <a:latin typeface="+mn-ea"/>
            </a:endParaRPr>
          </a:p>
        </p:txBody>
      </p:sp>
    </p:spTree>
    <p:extLst>
      <p:ext uri="{BB962C8B-B14F-4D97-AF65-F5344CB8AC3E}">
        <p14:creationId xmlns:p14="http://schemas.microsoft.com/office/powerpoint/2010/main" val="3248828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4713150" cy="646331"/>
          </a:xfrm>
          <a:prstGeom prst="rect">
            <a:avLst/>
          </a:prstGeom>
          <a:noFill/>
        </p:spPr>
        <p:txBody>
          <a:bodyPr wrap="none" rtlCol="0">
            <a:spAutoFit/>
          </a:bodyPr>
          <a:lstStyle/>
          <a:p>
            <a:r>
              <a:rPr lang="ja-JP" altLang="en-US" sz="3600" dirty="0">
                <a:solidFill>
                  <a:schemeClr val="accent2"/>
                </a:solidFill>
                <a:latin typeface="+mn-ea"/>
              </a:rPr>
              <a:t>参考情報 </a:t>
            </a:r>
            <a:r>
              <a:rPr lang="en-US" altLang="ja-JP" sz="3600" dirty="0">
                <a:solidFill>
                  <a:schemeClr val="accent2"/>
                </a:solidFill>
                <a:latin typeface="+mn-ea"/>
              </a:rPr>
              <a:t>| </a:t>
            </a:r>
            <a:r>
              <a:rPr lang="ja-JP" altLang="en-US" sz="2400" dirty="0">
                <a:solidFill>
                  <a:schemeClr val="accent2"/>
                </a:solidFill>
                <a:latin typeface="+mn-ea"/>
              </a:rPr>
              <a:t>登録会員の特徴 </a:t>
            </a:r>
            <a:endParaRPr kumimoji="1" lang="ja-JP" altLang="en-US" sz="3600" dirty="0">
              <a:solidFill>
                <a:schemeClr val="accent2"/>
              </a:solidFill>
              <a:latin typeface="+mn-ea"/>
            </a:endParaRPr>
          </a:p>
        </p:txBody>
      </p:sp>
      <p:graphicFrame>
        <p:nvGraphicFramePr>
          <p:cNvPr id="24" name="グラフ 23">
            <a:extLst>
              <a:ext uri="{FF2B5EF4-FFF2-40B4-BE49-F238E27FC236}">
                <a16:creationId xmlns:a16="http://schemas.microsoft.com/office/drawing/2014/main" id="{BEF48B9F-B89C-408B-A586-703AA799C969}"/>
              </a:ext>
            </a:extLst>
          </p:cNvPr>
          <p:cNvGraphicFramePr/>
          <p:nvPr/>
        </p:nvGraphicFramePr>
        <p:xfrm>
          <a:off x="554040" y="2745429"/>
          <a:ext cx="2790691" cy="2379311"/>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DB807BD7-FA1D-41D5-977A-95A20C82AEA5}"/>
              </a:ext>
            </a:extLst>
          </p:cNvPr>
          <p:cNvSpPr txBox="1"/>
          <p:nvPr/>
        </p:nvSpPr>
        <p:spPr>
          <a:xfrm>
            <a:off x="3596053" y="2988070"/>
            <a:ext cx="4250814" cy="2647456"/>
          </a:xfrm>
          <a:prstGeom prst="rect">
            <a:avLst/>
          </a:prstGeom>
          <a:noFill/>
        </p:spPr>
        <p:txBody>
          <a:bodyPr wrap="square" rtlCol="0">
            <a:spAutoFit/>
          </a:bodyPr>
          <a:lstStyle/>
          <a:p>
            <a:pPr>
              <a:lnSpc>
                <a:spcPct val="150000"/>
              </a:lnSpc>
            </a:pPr>
            <a:r>
              <a:rPr lang="ja-JP" altLang="en-US" sz="1400" dirty="0">
                <a:solidFill>
                  <a:schemeClr val="accent2"/>
                </a:solidFill>
                <a:latin typeface="+mn-ea"/>
              </a:rPr>
              <a:t>外国籍内訳</a:t>
            </a:r>
          </a:p>
          <a:p>
            <a:pPr>
              <a:lnSpc>
                <a:spcPct val="150000"/>
              </a:lnSpc>
            </a:pPr>
            <a:r>
              <a:rPr lang="ja-JP" altLang="en-US" sz="1400" dirty="0">
                <a:latin typeface="+mn-ea"/>
              </a:rPr>
              <a:t>上位</a:t>
            </a:r>
            <a:r>
              <a:rPr lang="en-US" altLang="ja-JP" sz="1400" dirty="0">
                <a:latin typeface="+mn-ea"/>
              </a:rPr>
              <a:t>4</a:t>
            </a:r>
            <a:r>
              <a:rPr lang="ja-JP" altLang="en-US" sz="1400" dirty="0">
                <a:latin typeface="+mn-ea"/>
              </a:rPr>
              <a:t>カ国</a:t>
            </a:r>
            <a:endParaRPr lang="en-US" altLang="ja-JP" sz="1400" dirty="0">
              <a:latin typeface="+mn-ea"/>
            </a:endParaRPr>
          </a:p>
          <a:p>
            <a:pPr>
              <a:lnSpc>
                <a:spcPct val="150000"/>
              </a:lnSpc>
            </a:pPr>
            <a:r>
              <a:rPr lang="ja-JP" altLang="en-US" sz="1400" dirty="0">
                <a:latin typeface="+mn-ea"/>
              </a:rPr>
              <a:t> </a:t>
            </a:r>
            <a:r>
              <a:rPr lang="en-US" altLang="ja-JP" sz="1400" dirty="0">
                <a:latin typeface="+mn-ea"/>
              </a:rPr>
              <a:t>1.</a:t>
            </a:r>
            <a:r>
              <a:rPr lang="ja-JP" altLang="en-US" sz="1400" dirty="0">
                <a:latin typeface="+mn-ea"/>
              </a:rPr>
              <a:t>中国　</a:t>
            </a:r>
            <a:r>
              <a:rPr lang="en-US" altLang="ja-JP" sz="1400" dirty="0">
                <a:latin typeface="+mn-ea"/>
              </a:rPr>
              <a:t>(</a:t>
            </a:r>
            <a:r>
              <a:rPr lang="ja-JP" altLang="en-US" sz="1400" dirty="0">
                <a:latin typeface="+mn-ea"/>
              </a:rPr>
              <a:t>台湾・香港を含む中国語圏</a:t>
            </a:r>
            <a:r>
              <a:rPr lang="en-US" altLang="ja-JP" sz="1400" dirty="0">
                <a:latin typeface="+mn-ea"/>
              </a:rPr>
              <a:t>)</a:t>
            </a:r>
          </a:p>
          <a:p>
            <a:pPr>
              <a:lnSpc>
                <a:spcPct val="150000"/>
              </a:lnSpc>
            </a:pPr>
            <a:r>
              <a:rPr lang="en-US" altLang="ja-JP" sz="1400" dirty="0">
                <a:latin typeface="+mn-ea"/>
              </a:rPr>
              <a:t> 2.</a:t>
            </a:r>
            <a:r>
              <a:rPr lang="ja-JP" altLang="en-US" sz="1400" dirty="0">
                <a:latin typeface="+mn-ea"/>
              </a:rPr>
              <a:t>韓国</a:t>
            </a:r>
          </a:p>
          <a:p>
            <a:pPr>
              <a:lnSpc>
                <a:spcPct val="150000"/>
              </a:lnSpc>
            </a:pPr>
            <a:r>
              <a:rPr lang="en-US" altLang="ja-JP" sz="1400" dirty="0">
                <a:latin typeface="+mn-ea"/>
              </a:rPr>
              <a:t> 3.</a:t>
            </a:r>
            <a:r>
              <a:rPr lang="ja-JP" altLang="en-US" sz="1400" dirty="0">
                <a:latin typeface="+mn-ea"/>
              </a:rPr>
              <a:t>タイ</a:t>
            </a:r>
          </a:p>
          <a:p>
            <a:pPr>
              <a:lnSpc>
                <a:spcPct val="150000"/>
              </a:lnSpc>
            </a:pPr>
            <a:r>
              <a:rPr lang="en-US" altLang="ja-JP" sz="1400" dirty="0">
                <a:latin typeface="+mn-ea"/>
              </a:rPr>
              <a:t> 4.</a:t>
            </a:r>
            <a:r>
              <a:rPr lang="ja-JP" altLang="en-US" sz="1400" dirty="0">
                <a:latin typeface="+mn-ea"/>
              </a:rPr>
              <a:t>ベトナム</a:t>
            </a:r>
            <a:endParaRPr lang="en-US" altLang="ja-JP" sz="1400" dirty="0">
              <a:latin typeface="+mn-ea"/>
            </a:endParaRPr>
          </a:p>
          <a:p>
            <a:pPr>
              <a:lnSpc>
                <a:spcPct val="150000"/>
              </a:lnSpc>
            </a:pPr>
            <a:r>
              <a:rPr lang="ja-JP" altLang="en-US" sz="1400" dirty="0">
                <a:latin typeface="+mn-ea"/>
              </a:rPr>
              <a:t>〇中国語圏出身者が</a:t>
            </a:r>
            <a:r>
              <a:rPr lang="en-US" altLang="ja-JP" sz="1400" dirty="0">
                <a:latin typeface="+mn-ea"/>
              </a:rPr>
              <a:t>75</a:t>
            </a:r>
            <a:r>
              <a:rPr lang="ja-JP" altLang="en-US" sz="1400" dirty="0">
                <a:latin typeface="+mn-ea"/>
              </a:rPr>
              <a:t>％</a:t>
            </a:r>
          </a:p>
          <a:p>
            <a:pPr>
              <a:lnSpc>
                <a:spcPct val="150000"/>
              </a:lnSpc>
            </a:pPr>
            <a:r>
              <a:rPr lang="ja-JP" altLang="en-US" sz="1400" dirty="0">
                <a:latin typeface="+mn-ea"/>
              </a:rPr>
              <a:t>〇</a:t>
            </a:r>
            <a:r>
              <a:rPr lang="en-US" altLang="ja-JP" sz="1400" dirty="0">
                <a:latin typeface="+mn-ea"/>
              </a:rPr>
              <a:t>75</a:t>
            </a:r>
            <a:r>
              <a:rPr lang="ja-JP" altLang="en-US" sz="1400" dirty="0">
                <a:latin typeface="+mn-ea"/>
              </a:rPr>
              <a:t>カ国のバラエティーに富んだ人材 </a:t>
            </a:r>
            <a:endParaRPr lang="en-US" altLang="ja-JP" sz="1400" dirty="0">
              <a:latin typeface="+mn-ea"/>
            </a:endParaRPr>
          </a:p>
        </p:txBody>
      </p:sp>
      <p:sp>
        <p:nvSpPr>
          <p:cNvPr id="13" name="テキスト ボックス 7">
            <a:extLst>
              <a:ext uri="{FF2B5EF4-FFF2-40B4-BE49-F238E27FC236}">
                <a16:creationId xmlns:a16="http://schemas.microsoft.com/office/drawing/2014/main" id="{BD7893B0-FE4A-4D21-94FA-42D3F3FD34D4}"/>
              </a:ext>
            </a:extLst>
          </p:cNvPr>
          <p:cNvSpPr txBox="1">
            <a:spLocks noChangeArrowheads="1"/>
          </p:cNvSpPr>
          <p:nvPr/>
        </p:nvSpPr>
        <p:spPr bwMode="auto">
          <a:xfrm>
            <a:off x="719374" y="2547231"/>
            <a:ext cx="2460022" cy="3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8388" algn="l"/>
              </a:tabLst>
              <a:defRPr sz="1400">
                <a:solidFill>
                  <a:schemeClr val="bg1"/>
                </a:solidFill>
                <a:latin typeface="Arial" panose="020B0604020202020204" pitchFamily="34" charset="0"/>
                <a:ea typeface="ＭＳ Ｐゴシック" panose="020B0600070205080204" pitchFamily="50" charset="-128"/>
              </a:defRPr>
            </a:lvl1pPr>
            <a:lvl2pPr>
              <a:tabLst>
                <a:tab pos="2338388" algn="l"/>
              </a:tabLst>
              <a:defRPr sz="1400">
                <a:solidFill>
                  <a:schemeClr val="bg1"/>
                </a:solidFill>
                <a:latin typeface="Arial" panose="020B0604020202020204" pitchFamily="34" charset="0"/>
                <a:ea typeface="ＭＳ Ｐゴシック" panose="020B0600070205080204" pitchFamily="50" charset="-128"/>
              </a:defRPr>
            </a:lvl2pPr>
            <a:lvl3pPr>
              <a:tabLst>
                <a:tab pos="2338388" algn="l"/>
              </a:tabLst>
              <a:defRPr sz="1400">
                <a:solidFill>
                  <a:schemeClr val="bg1"/>
                </a:solidFill>
                <a:latin typeface="Arial" panose="020B0604020202020204" pitchFamily="34" charset="0"/>
                <a:ea typeface="ＭＳ Ｐゴシック" panose="020B0600070205080204" pitchFamily="50" charset="-128"/>
              </a:defRPr>
            </a:lvl3pPr>
            <a:lvl4pPr>
              <a:tabLst>
                <a:tab pos="2338388" algn="l"/>
              </a:tabLst>
              <a:defRPr sz="1400">
                <a:solidFill>
                  <a:schemeClr val="bg1"/>
                </a:solidFill>
                <a:latin typeface="Arial" panose="020B0604020202020204" pitchFamily="34" charset="0"/>
                <a:ea typeface="ＭＳ Ｐゴシック" panose="020B0600070205080204" pitchFamily="50" charset="-128"/>
              </a:defRPr>
            </a:lvl4pPr>
            <a:lvl5pPr>
              <a:tabLst>
                <a:tab pos="2338388" algn="l"/>
              </a:tabLst>
              <a:defRPr sz="1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9pPr>
          </a:lstStyle>
          <a:p>
            <a:pPr algn="ctr" defTabSz="914400"/>
            <a:r>
              <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rPr>
              <a:t>国籍</a:t>
            </a:r>
          </a:p>
        </p:txBody>
      </p:sp>
      <p:sp>
        <p:nvSpPr>
          <p:cNvPr id="23" name="正方形/長方形 22">
            <a:extLst>
              <a:ext uri="{FF2B5EF4-FFF2-40B4-BE49-F238E27FC236}">
                <a16:creationId xmlns:a16="http://schemas.microsoft.com/office/drawing/2014/main" id="{0E891776-2972-4B3D-A824-83214F673540}"/>
              </a:ext>
            </a:extLst>
          </p:cNvPr>
          <p:cNvSpPr/>
          <p:nvPr/>
        </p:nvSpPr>
        <p:spPr>
          <a:xfrm>
            <a:off x="510133" y="1036776"/>
            <a:ext cx="8183737" cy="1165832"/>
          </a:xfrm>
          <a:prstGeom prst="rect">
            <a:avLst/>
          </a:prstGeom>
        </p:spPr>
        <p:txBody>
          <a:bodyPr wrap="square">
            <a:spAutoFit/>
          </a:bodyPr>
          <a:lstStyle/>
          <a:p>
            <a:pPr>
              <a:lnSpc>
                <a:spcPct val="150000"/>
              </a:lnSpc>
            </a:pPr>
            <a:r>
              <a:rPr lang="ja-JP" altLang="en-US" sz="1600" dirty="0">
                <a:latin typeface="+mn-ea"/>
              </a:rPr>
              <a:t>登録者の国籍は日本籍：</a:t>
            </a:r>
            <a:r>
              <a:rPr lang="en-US" altLang="ja-JP" sz="1600" dirty="0">
                <a:latin typeface="+mn-ea"/>
              </a:rPr>
              <a:t>55%</a:t>
            </a:r>
            <a:r>
              <a:rPr lang="ja-JP" altLang="en-US" sz="1600" dirty="0">
                <a:latin typeface="+mn-ea"/>
              </a:rPr>
              <a:t>、外国籍：</a:t>
            </a:r>
            <a:r>
              <a:rPr lang="en-US" altLang="ja-JP" sz="1600" dirty="0">
                <a:latin typeface="+mn-ea"/>
              </a:rPr>
              <a:t>45%</a:t>
            </a:r>
            <a:r>
              <a:rPr lang="ja-JP" altLang="en-US" sz="1600" dirty="0">
                <a:latin typeface="+mn-ea"/>
              </a:rPr>
              <a:t>です。</a:t>
            </a:r>
            <a:endParaRPr lang="en-US" altLang="ja-JP" sz="1600" dirty="0">
              <a:latin typeface="+mn-ea"/>
            </a:endParaRPr>
          </a:p>
          <a:p>
            <a:pPr>
              <a:lnSpc>
                <a:spcPct val="150000"/>
              </a:lnSpc>
            </a:pPr>
            <a:r>
              <a:rPr lang="ja-JP" altLang="en-US" sz="1600" dirty="0">
                <a:latin typeface="+mn-ea"/>
              </a:rPr>
              <a:t>外国籍会員のほとんどが日本語能力</a:t>
            </a:r>
            <a:r>
              <a:rPr lang="en-US" altLang="ja-JP" sz="1600" dirty="0">
                <a:latin typeface="+mn-ea"/>
              </a:rPr>
              <a:t>N1</a:t>
            </a:r>
            <a:r>
              <a:rPr lang="ja-JP" altLang="en-US" sz="1600" dirty="0">
                <a:latin typeface="+mn-ea"/>
              </a:rPr>
              <a:t>、</a:t>
            </a:r>
            <a:r>
              <a:rPr lang="en-US" altLang="ja-JP" sz="1600" dirty="0">
                <a:latin typeface="+mn-ea"/>
              </a:rPr>
              <a:t>N2</a:t>
            </a:r>
            <a:r>
              <a:rPr lang="ja-JP" altLang="en-US" sz="1600" dirty="0">
                <a:latin typeface="+mn-ea"/>
              </a:rPr>
              <a:t>レベルです。</a:t>
            </a:r>
            <a:endParaRPr lang="en-US" altLang="ja-JP" sz="1600" dirty="0">
              <a:latin typeface="+mn-ea"/>
            </a:endParaRPr>
          </a:p>
          <a:p>
            <a:pPr>
              <a:lnSpc>
                <a:spcPct val="150000"/>
              </a:lnSpc>
            </a:pPr>
            <a:r>
              <a:rPr lang="ja-JP" altLang="en-US" sz="1600" dirty="0">
                <a:latin typeface="+mn-ea"/>
              </a:rPr>
              <a:t>国際感覚豊かな日本人が多く登録していることも特徴です。</a:t>
            </a:r>
            <a:endParaRPr lang="en-US" altLang="ja-JP" sz="1600" dirty="0">
              <a:latin typeface="+mn-ea"/>
            </a:endParaRPr>
          </a:p>
        </p:txBody>
      </p:sp>
    </p:spTree>
    <p:extLst>
      <p:ext uri="{BB962C8B-B14F-4D97-AF65-F5344CB8AC3E}">
        <p14:creationId xmlns:p14="http://schemas.microsoft.com/office/powerpoint/2010/main" val="156217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D66BBF6D-B5A7-47F5-BD83-174F5204CF7E}"/>
              </a:ext>
            </a:extLst>
          </p:cNvPr>
          <p:cNvGraphicFramePr/>
          <p:nvPr/>
        </p:nvGraphicFramePr>
        <p:xfrm>
          <a:off x="6173355" y="2700383"/>
          <a:ext cx="2729448" cy="2216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a:extLst>
              <a:ext uri="{FF2B5EF4-FFF2-40B4-BE49-F238E27FC236}">
                <a16:creationId xmlns:a16="http://schemas.microsoft.com/office/drawing/2014/main" id="{6BBF68B0-9ECD-4439-84B7-E169CB0B0DFD}"/>
              </a:ext>
            </a:extLst>
          </p:cNvPr>
          <p:cNvGraphicFramePr/>
          <p:nvPr/>
        </p:nvGraphicFramePr>
        <p:xfrm>
          <a:off x="3879564" y="2717099"/>
          <a:ext cx="2729448" cy="2216037"/>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DE4A15A0-A235-48B1-A583-4644ECFC1F54}"/>
              </a:ext>
            </a:extLst>
          </p:cNvPr>
          <p:cNvSpPr txBox="1"/>
          <p:nvPr/>
        </p:nvSpPr>
        <p:spPr>
          <a:xfrm>
            <a:off x="4413094" y="4892620"/>
            <a:ext cx="1685025" cy="553998"/>
          </a:xfrm>
          <a:prstGeom prst="rect">
            <a:avLst/>
          </a:prstGeom>
          <a:noFill/>
        </p:spPr>
        <p:txBody>
          <a:bodyPr wrap="square" rtlCol="0">
            <a:spAutoFit/>
          </a:bodyPr>
          <a:lstStyle/>
          <a:p>
            <a:r>
              <a:rPr lang="ja-JP" altLang="en-US" sz="1200" dirty="0">
                <a:solidFill>
                  <a:srgbClr val="000000"/>
                </a:solidFill>
                <a:latin typeface="+mn-ea"/>
              </a:rPr>
              <a:t>会員の約</a:t>
            </a:r>
            <a:r>
              <a:rPr lang="en-US" altLang="ja-JP" sz="1200" dirty="0">
                <a:solidFill>
                  <a:srgbClr val="000000"/>
                </a:solidFill>
                <a:latin typeface="+mn-ea"/>
              </a:rPr>
              <a:t>80</a:t>
            </a:r>
            <a:r>
              <a:rPr lang="ja-JP" altLang="en-US" sz="1200" dirty="0">
                <a:solidFill>
                  <a:srgbClr val="000000"/>
                </a:solidFill>
                <a:latin typeface="+mn-ea"/>
              </a:rPr>
              <a:t>％が保有</a:t>
            </a:r>
            <a:endParaRPr lang="en-US" altLang="ja-JP" sz="1200" dirty="0">
              <a:solidFill>
                <a:srgbClr val="000000"/>
              </a:solidFill>
              <a:latin typeface="+mn-ea"/>
            </a:endParaRPr>
          </a:p>
          <a:p>
            <a:endParaRPr kumimoji="1" lang="ja-JP" altLang="en-US" dirty="0"/>
          </a:p>
        </p:txBody>
      </p:sp>
      <p:sp>
        <p:nvSpPr>
          <p:cNvPr id="21" name="テキスト ボックス 20">
            <a:extLst>
              <a:ext uri="{FF2B5EF4-FFF2-40B4-BE49-F238E27FC236}">
                <a16:creationId xmlns:a16="http://schemas.microsoft.com/office/drawing/2014/main" id="{8E604C27-6933-4646-9290-B4FFE2A24DA8}"/>
              </a:ext>
            </a:extLst>
          </p:cNvPr>
          <p:cNvSpPr txBox="1"/>
          <p:nvPr/>
        </p:nvSpPr>
        <p:spPr>
          <a:xfrm>
            <a:off x="6793837" y="4916420"/>
            <a:ext cx="1598073" cy="276999"/>
          </a:xfrm>
          <a:prstGeom prst="rect">
            <a:avLst/>
          </a:prstGeom>
          <a:noFill/>
        </p:spPr>
        <p:txBody>
          <a:bodyPr wrap="square" rtlCol="0">
            <a:spAutoFit/>
          </a:bodyPr>
          <a:lstStyle/>
          <a:p>
            <a:r>
              <a:rPr kumimoji="1" lang="ja-JP" altLang="en-US" sz="1200" dirty="0">
                <a:latin typeface="+mn-ea"/>
              </a:rPr>
              <a:t>会員の約</a:t>
            </a:r>
            <a:r>
              <a:rPr kumimoji="1" lang="en-US" altLang="ja-JP" sz="1200" dirty="0">
                <a:latin typeface="+mn-ea"/>
              </a:rPr>
              <a:t>40%</a:t>
            </a:r>
            <a:r>
              <a:rPr kumimoji="1" lang="ja-JP" altLang="en-US" sz="1200" dirty="0">
                <a:latin typeface="+mn-ea"/>
              </a:rPr>
              <a:t>が保有</a:t>
            </a:r>
          </a:p>
        </p:txBody>
      </p:sp>
      <p:sp>
        <p:nvSpPr>
          <p:cNvPr id="22" name="テキスト ボックス 7">
            <a:extLst>
              <a:ext uri="{FF2B5EF4-FFF2-40B4-BE49-F238E27FC236}">
                <a16:creationId xmlns:a16="http://schemas.microsoft.com/office/drawing/2014/main" id="{7906FD5D-7AA3-4ACB-86F2-866B4695D36D}"/>
              </a:ext>
            </a:extLst>
          </p:cNvPr>
          <p:cNvSpPr txBox="1">
            <a:spLocks noChangeArrowheads="1"/>
          </p:cNvSpPr>
          <p:nvPr/>
        </p:nvSpPr>
        <p:spPr bwMode="auto">
          <a:xfrm>
            <a:off x="5228529" y="2054163"/>
            <a:ext cx="2460022" cy="3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8388" algn="l"/>
              </a:tabLst>
              <a:defRPr sz="1400">
                <a:solidFill>
                  <a:schemeClr val="bg1"/>
                </a:solidFill>
                <a:latin typeface="Arial" panose="020B0604020202020204" pitchFamily="34" charset="0"/>
                <a:ea typeface="ＭＳ Ｐゴシック" panose="020B0600070205080204" pitchFamily="50" charset="-128"/>
              </a:defRPr>
            </a:lvl1pPr>
            <a:lvl2pPr>
              <a:tabLst>
                <a:tab pos="2338388" algn="l"/>
              </a:tabLst>
              <a:defRPr sz="1400">
                <a:solidFill>
                  <a:schemeClr val="bg1"/>
                </a:solidFill>
                <a:latin typeface="Arial" panose="020B0604020202020204" pitchFamily="34" charset="0"/>
                <a:ea typeface="ＭＳ Ｐゴシック" panose="020B0600070205080204" pitchFamily="50" charset="-128"/>
              </a:defRPr>
            </a:lvl2pPr>
            <a:lvl3pPr>
              <a:tabLst>
                <a:tab pos="2338388" algn="l"/>
              </a:tabLst>
              <a:defRPr sz="1400">
                <a:solidFill>
                  <a:schemeClr val="bg1"/>
                </a:solidFill>
                <a:latin typeface="Arial" panose="020B0604020202020204" pitchFamily="34" charset="0"/>
                <a:ea typeface="ＭＳ Ｐゴシック" panose="020B0600070205080204" pitchFamily="50" charset="-128"/>
              </a:defRPr>
            </a:lvl3pPr>
            <a:lvl4pPr>
              <a:tabLst>
                <a:tab pos="2338388" algn="l"/>
              </a:tabLst>
              <a:defRPr sz="1400">
                <a:solidFill>
                  <a:schemeClr val="bg1"/>
                </a:solidFill>
                <a:latin typeface="Arial" panose="020B0604020202020204" pitchFamily="34" charset="0"/>
                <a:ea typeface="ＭＳ Ｐゴシック" panose="020B0600070205080204" pitchFamily="50" charset="-128"/>
              </a:defRPr>
            </a:lvl4pPr>
            <a:lvl5pPr>
              <a:tabLst>
                <a:tab pos="2338388" algn="l"/>
              </a:tabLst>
              <a:defRPr sz="1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9pPr>
          </a:lstStyle>
          <a:p>
            <a:pPr algn="ctr" defTabSz="914400"/>
            <a:r>
              <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rPr>
              <a:t>語学力</a:t>
            </a:r>
          </a:p>
        </p:txBody>
      </p:sp>
      <p:sp>
        <p:nvSpPr>
          <p:cNvPr id="26" name="テキスト ボックス 7">
            <a:extLst>
              <a:ext uri="{FF2B5EF4-FFF2-40B4-BE49-F238E27FC236}">
                <a16:creationId xmlns:a16="http://schemas.microsoft.com/office/drawing/2014/main" id="{EDEAE616-B3AD-429A-808E-90246D588354}"/>
              </a:ext>
            </a:extLst>
          </p:cNvPr>
          <p:cNvSpPr txBox="1">
            <a:spLocks noChangeArrowheads="1"/>
          </p:cNvSpPr>
          <p:nvPr/>
        </p:nvSpPr>
        <p:spPr bwMode="auto">
          <a:xfrm>
            <a:off x="3998518" y="2470442"/>
            <a:ext cx="2460022" cy="3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8388" algn="l"/>
              </a:tabLst>
              <a:defRPr sz="1400">
                <a:solidFill>
                  <a:schemeClr val="bg1"/>
                </a:solidFill>
                <a:latin typeface="Arial" panose="020B0604020202020204" pitchFamily="34" charset="0"/>
                <a:ea typeface="ＭＳ Ｐゴシック" panose="020B0600070205080204" pitchFamily="50" charset="-128"/>
              </a:defRPr>
            </a:lvl1pPr>
            <a:lvl2pPr>
              <a:tabLst>
                <a:tab pos="2338388" algn="l"/>
              </a:tabLst>
              <a:defRPr sz="1400">
                <a:solidFill>
                  <a:schemeClr val="bg1"/>
                </a:solidFill>
                <a:latin typeface="Arial" panose="020B0604020202020204" pitchFamily="34" charset="0"/>
                <a:ea typeface="ＭＳ Ｐゴシック" panose="020B0600070205080204" pitchFamily="50" charset="-128"/>
              </a:defRPr>
            </a:lvl2pPr>
            <a:lvl3pPr>
              <a:tabLst>
                <a:tab pos="2338388" algn="l"/>
              </a:tabLst>
              <a:defRPr sz="1400">
                <a:solidFill>
                  <a:schemeClr val="bg1"/>
                </a:solidFill>
                <a:latin typeface="Arial" panose="020B0604020202020204" pitchFamily="34" charset="0"/>
                <a:ea typeface="ＭＳ Ｐゴシック" panose="020B0600070205080204" pitchFamily="50" charset="-128"/>
              </a:defRPr>
            </a:lvl3pPr>
            <a:lvl4pPr>
              <a:tabLst>
                <a:tab pos="2338388" algn="l"/>
              </a:tabLst>
              <a:defRPr sz="1400">
                <a:solidFill>
                  <a:schemeClr val="bg1"/>
                </a:solidFill>
                <a:latin typeface="Arial" panose="020B0604020202020204" pitchFamily="34" charset="0"/>
                <a:ea typeface="ＭＳ Ｐゴシック" panose="020B0600070205080204" pitchFamily="50" charset="-128"/>
              </a:defRPr>
            </a:lvl4pPr>
            <a:lvl5pPr>
              <a:tabLst>
                <a:tab pos="2338388" algn="l"/>
              </a:tabLst>
              <a:defRPr sz="1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9pPr>
          </a:lstStyle>
          <a:p>
            <a:pPr algn="ctr" defTabSz="914400"/>
            <a:r>
              <a:rPr kumimoji="1" lang="ja-JP" altLang="en-US" dirty="0">
                <a:solidFill>
                  <a:schemeClr val="accent1">
                    <a:lumMod val="75000"/>
                  </a:schemeClr>
                </a:solidFill>
                <a:latin typeface="+mn-ea"/>
                <a:ea typeface="+mn-ea"/>
              </a:rPr>
              <a:t>英語</a:t>
            </a:r>
          </a:p>
        </p:txBody>
      </p:sp>
      <p:sp>
        <p:nvSpPr>
          <p:cNvPr id="15" name="テキスト ボックス 7">
            <a:extLst>
              <a:ext uri="{FF2B5EF4-FFF2-40B4-BE49-F238E27FC236}">
                <a16:creationId xmlns:a16="http://schemas.microsoft.com/office/drawing/2014/main" id="{55E64428-081D-4E75-B31C-EDE02719065A}"/>
              </a:ext>
            </a:extLst>
          </p:cNvPr>
          <p:cNvSpPr txBox="1">
            <a:spLocks noChangeArrowheads="1"/>
          </p:cNvSpPr>
          <p:nvPr/>
        </p:nvSpPr>
        <p:spPr bwMode="auto">
          <a:xfrm>
            <a:off x="6271739" y="2460498"/>
            <a:ext cx="2460022" cy="3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8388" algn="l"/>
              </a:tabLst>
              <a:defRPr sz="1400">
                <a:solidFill>
                  <a:schemeClr val="bg1"/>
                </a:solidFill>
                <a:latin typeface="Arial" panose="020B0604020202020204" pitchFamily="34" charset="0"/>
                <a:ea typeface="ＭＳ Ｐゴシック" panose="020B0600070205080204" pitchFamily="50" charset="-128"/>
              </a:defRPr>
            </a:lvl1pPr>
            <a:lvl2pPr>
              <a:tabLst>
                <a:tab pos="2338388" algn="l"/>
              </a:tabLst>
              <a:defRPr sz="1400">
                <a:solidFill>
                  <a:schemeClr val="bg1"/>
                </a:solidFill>
                <a:latin typeface="Arial" panose="020B0604020202020204" pitchFamily="34" charset="0"/>
                <a:ea typeface="ＭＳ Ｐゴシック" panose="020B0600070205080204" pitchFamily="50" charset="-128"/>
              </a:defRPr>
            </a:lvl2pPr>
            <a:lvl3pPr>
              <a:tabLst>
                <a:tab pos="2338388" algn="l"/>
              </a:tabLst>
              <a:defRPr sz="1400">
                <a:solidFill>
                  <a:schemeClr val="bg1"/>
                </a:solidFill>
                <a:latin typeface="Arial" panose="020B0604020202020204" pitchFamily="34" charset="0"/>
                <a:ea typeface="ＭＳ Ｐゴシック" panose="020B0600070205080204" pitchFamily="50" charset="-128"/>
              </a:defRPr>
            </a:lvl3pPr>
            <a:lvl4pPr>
              <a:tabLst>
                <a:tab pos="2338388" algn="l"/>
              </a:tabLst>
              <a:defRPr sz="1400">
                <a:solidFill>
                  <a:schemeClr val="bg1"/>
                </a:solidFill>
                <a:latin typeface="Arial" panose="020B0604020202020204" pitchFamily="34" charset="0"/>
                <a:ea typeface="ＭＳ Ｐゴシック" panose="020B0600070205080204" pitchFamily="50" charset="-128"/>
              </a:defRPr>
            </a:lvl4pPr>
            <a:lvl5pPr>
              <a:tabLst>
                <a:tab pos="2338388" algn="l"/>
              </a:tabLst>
              <a:defRPr sz="1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9pPr>
          </a:lstStyle>
          <a:p>
            <a:pPr algn="ctr" defTabSz="914400"/>
            <a:r>
              <a:rPr kumimoji="1" lang="ja-JP" altLang="en-US" dirty="0">
                <a:solidFill>
                  <a:srgbClr val="D7592F"/>
                </a:solidFill>
                <a:latin typeface="+mn-ea"/>
                <a:ea typeface="+mn-ea"/>
              </a:rPr>
              <a:t>中国語</a:t>
            </a:r>
          </a:p>
        </p:txBody>
      </p:sp>
      <p:sp>
        <p:nvSpPr>
          <p:cNvPr id="25" name="テキスト ボックス 24">
            <a:extLst>
              <a:ext uri="{FF2B5EF4-FFF2-40B4-BE49-F238E27FC236}">
                <a16:creationId xmlns:a16="http://schemas.microsoft.com/office/drawing/2014/main" id="{F8144BCB-6D4D-478B-B36F-26E865C6E5C3}"/>
              </a:ext>
            </a:extLst>
          </p:cNvPr>
          <p:cNvSpPr txBox="1"/>
          <p:nvPr/>
        </p:nvSpPr>
        <p:spPr>
          <a:xfrm>
            <a:off x="510133" y="4979023"/>
            <a:ext cx="8758245" cy="1728422"/>
          </a:xfrm>
          <a:prstGeom prst="rect">
            <a:avLst/>
          </a:prstGeom>
          <a:noFill/>
        </p:spPr>
        <p:txBody>
          <a:bodyPr wrap="square" rtlCol="0">
            <a:spAutoFit/>
          </a:bodyPr>
          <a:lstStyle/>
          <a:p>
            <a:pPr>
              <a:lnSpc>
                <a:spcPct val="150000"/>
              </a:lnSpc>
            </a:pPr>
            <a:r>
              <a:rPr lang="ja-JP" altLang="en-US" sz="1200" b="1" dirty="0">
                <a:solidFill>
                  <a:schemeClr val="accent2"/>
                </a:solidFill>
                <a:latin typeface="+mn-ea"/>
              </a:rPr>
              <a:t>トリリンガル内訳</a:t>
            </a:r>
            <a:endParaRPr lang="en-US" altLang="ja-JP" sz="1200" b="1" dirty="0">
              <a:solidFill>
                <a:schemeClr val="accent2"/>
              </a:solidFill>
              <a:latin typeface="+mn-ea"/>
            </a:endParaRPr>
          </a:p>
          <a:p>
            <a:pPr>
              <a:lnSpc>
                <a:spcPct val="150000"/>
              </a:lnSpc>
            </a:pPr>
            <a:r>
              <a:rPr lang="ja-JP" altLang="en-US" sz="1200" dirty="0">
                <a:solidFill>
                  <a:srgbClr val="000000"/>
                </a:solidFill>
                <a:latin typeface="+mn-ea"/>
              </a:rPr>
              <a:t>・日・英・中のトリリンガル：会員の約</a:t>
            </a:r>
            <a:r>
              <a:rPr lang="en-US" altLang="ja-JP" sz="1200" dirty="0">
                <a:solidFill>
                  <a:srgbClr val="000000"/>
                </a:solidFill>
                <a:latin typeface="+mn-ea"/>
              </a:rPr>
              <a:t>30%</a:t>
            </a:r>
          </a:p>
          <a:p>
            <a:pPr>
              <a:lnSpc>
                <a:spcPct val="150000"/>
              </a:lnSpc>
            </a:pPr>
            <a:r>
              <a:rPr lang="ja-JP" altLang="en-US" sz="1200" dirty="0">
                <a:solidFill>
                  <a:srgbClr val="000000"/>
                </a:solidFill>
                <a:latin typeface="+mn-ea"/>
              </a:rPr>
              <a:t>・日・英</a:t>
            </a:r>
            <a:r>
              <a:rPr lang="en-US" altLang="ja-JP" sz="1200" dirty="0">
                <a:solidFill>
                  <a:srgbClr val="000000"/>
                </a:solidFill>
                <a:latin typeface="+mn-ea"/>
              </a:rPr>
              <a:t>+1</a:t>
            </a:r>
            <a:r>
              <a:rPr lang="ja-JP" altLang="en-US" sz="1200" dirty="0">
                <a:solidFill>
                  <a:srgbClr val="000000"/>
                </a:solidFill>
                <a:latin typeface="+mn-ea"/>
              </a:rPr>
              <a:t>言語のトリリンガル：会員の約</a:t>
            </a:r>
            <a:r>
              <a:rPr lang="en-US" altLang="ja-JP" sz="1200" dirty="0">
                <a:solidFill>
                  <a:srgbClr val="000000"/>
                </a:solidFill>
                <a:latin typeface="+mn-ea"/>
              </a:rPr>
              <a:t>40%</a:t>
            </a:r>
          </a:p>
          <a:p>
            <a:pPr>
              <a:lnSpc>
                <a:spcPct val="150000"/>
              </a:lnSpc>
            </a:pPr>
            <a:r>
              <a:rPr lang="ja-JP" altLang="en-US" sz="1200" b="1" dirty="0">
                <a:solidFill>
                  <a:schemeClr val="accent2"/>
                </a:solidFill>
                <a:latin typeface="+mn-ea"/>
              </a:rPr>
              <a:t>その他言語</a:t>
            </a:r>
            <a:endParaRPr lang="en-US" altLang="ja-JP" sz="1200" b="1" dirty="0">
              <a:solidFill>
                <a:schemeClr val="accent2"/>
              </a:solidFill>
              <a:latin typeface="+mn-ea"/>
            </a:endParaRPr>
          </a:p>
          <a:p>
            <a:pPr>
              <a:lnSpc>
                <a:spcPct val="150000"/>
              </a:lnSpc>
            </a:pPr>
            <a:r>
              <a:rPr lang="ja-JP" altLang="en-US" sz="1200" dirty="0">
                <a:solidFill>
                  <a:srgbClr val="000000"/>
                </a:solidFill>
                <a:latin typeface="+mn-ea"/>
              </a:rPr>
              <a:t>韓国語、フランス語、スペイン語、タイ語、ベトナム語、インドネシア語、ミャンマー語、イタリア語、など</a:t>
            </a:r>
            <a:endParaRPr lang="en-US" altLang="ja-JP" sz="1200" dirty="0">
              <a:solidFill>
                <a:srgbClr val="000000"/>
              </a:solidFill>
              <a:latin typeface="+mn-ea"/>
            </a:endParaRPr>
          </a:p>
          <a:p>
            <a:pPr>
              <a:lnSpc>
                <a:spcPct val="150000"/>
              </a:lnSpc>
            </a:pPr>
            <a:endParaRPr lang="en-US" altLang="ja-JP" sz="1200" dirty="0">
              <a:solidFill>
                <a:srgbClr val="000000"/>
              </a:solidFill>
              <a:latin typeface="+mn-ea"/>
            </a:endParaRPr>
          </a:p>
        </p:txBody>
      </p:sp>
      <p:graphicFrame>
        <p:nvGraphicFramePr>
          <p:cNvPr id="27" name="グラフ 26">
            <a:extLst>
              <a:ext uri="{FF2B5EF4-FFF2-40B4-BE49-F238E27FC236}">
                <a16:creationId xmlns:a16="http://schemas.microsoft.com/office/drawing/2014/main" id="{5DE1033B-06AA-4A29-B216-D6816C19A8DF}"/>
              </a:ext>
            </a:extLst>
          </p:cNvPr>
          <p:cNvGraphicFramePr/>
          <p:nvPr/>
        </p:nvGraphicFramePr>
        <p:xfrm>
          <a:off x="659423" y="2539168"/>
          <a:ext cx="3023878" cy="2578124"/>
        </p:xfrm>
        <a:graphic>
          <a:graphicData uri="http://schemas.openxmlformats.org/drawingml/2006/chart">
            <c:chart xmlns:c="http://schemas.openxmlformats.org/drawingml/2006/chart" xmlns:r="http://schemas.openxmlformats.org/officeDocument/2006/relationships" r:id="rId4"/>
          </a:graphicData>
        </a:graphic>
      </p:graphicFrame>
      <p:sp>
        <p:nvSpPr>
          <p:cNvPr id="28" name="テキスト ボックス 7">
            <a:extLst>
              <a:ext uri="{FF2B5EF4-FFF2-40B4-BE49-F238E27FC236}">
                <a16:creationId xmlns:a16="http://schemas.microsoft.com/office/drawing/2014/main" id="{E9429033-ED17-4B25-89C3-19E6EABB6D1E}"/>
              </a:ext>
            </a:extLst>
          </p:cNvPr>
          <p:cNvSpPr txBox="1">
            <a:spLocks noChangeArrowheads="1"/>
          </p:cNvSpPr>
          <p:nvPr/>
        </p:nvSpPr>
        <p:spPr bwMode="auto">
          <a:xfrm>
            <a:off x="941351" y="2054163"/>
            <a:ext cx="2460022" cy="31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2338388" algn="l"/>
              </a:tabLst>
              <a:defRPr sz="1400">
                <a:solidFill>
                  <a:schemeClr val="bg1"/>
                </a:solidFill>
                <a:latin typeface="Arial" panose="020B0604020202020204" pitchFamily="34" charset="0"/>
                <a:ea typeface="ＭＳ Ｐゴシック" panose="020B0600070205080204" pitchFamily="50" charset="-128"/>
              </a:defRPr>
            </a:lvl1pPr>
            <a:lvl2pPr>
              <a:tabLst>
                <a:tab pos="2338388" algn="l"/>
              </a:tabLst>
              <a:defRPr sz="1400">
                <a:solidFill>
                  <a:schemeClr val="bg1"/>
                </a:solidFill>
                <a:latin typeface="Arial" panose="020B0604020202020204" pitchFamily="34" charset="0"/>
                <a:ea typeface="ＭＳ Ｐゴシック" panose="020B0600070205080204" pitchFamily="50" charset="-128"/>
              </a:defRPr>
            </a:lvl2pPr>
            <a:lvl3pPr>
              <a:tabLst>
                <a:tab pos="2338388" algn="l"/>
              </a:tabLst>
              <a:defRPr sz="1400">
                <a:solidFill>
                  <a:schemeClr val="bg1"/>
                </a:solidFill>
                <a:latin typeface="Arial" panose="020B0604020202020204" pitchFamily="34" charset="0"/>
                <a:ea typeface="ＭＳ Ｐゴシック" panose="020B0600070205080204" pitchFamily="50" charset="-128"/>
              </a:defRPr>
            </a:lvl3pPr>
            <a:lvl4pPr>
              <a:tabLst>
                <a:tab pos="2338388" algn="l"/>
              </a:tabLst>
              <a:defRPr sz="1400">
                <a:solidFill>
                  <a:schemeClr val="bg1"/>
                </a:solidFill>
                <a:latin typeface="Arial" panose="020B0604020202020204" pitchFamily="34" charset="0"/>
                <a:ea typeface="ＭＳ Ｐゴシック" panose="020B0600070205080204" pitchFamily="50" charset="-128"/>
              </a:defRPr>
            </a:lvl4pPr>
            <a:lvl5pPr>
              <a:tabLst>
                <a:tab pos="2338388" algn="l"/>
              </a:tabLst>
              <a:defRPr sz="1400">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tabLst>
                <a:tab pos="2338388" algn="l"/>
              </a:tabLst>
              <a:defRPr sz="1400">
                <a:solidFill>
                  <a:schemeClr val="bg1"/>
                </a:solidFill>
                <a:latin typeface="Arial" panose="020B0604020202020204" pitchFamily="34" charset="0"/>
                <a:ea typeface="ＭＳ Ｐゴシック" panose="020B0600070205080204" pitchFamily="50" charset="-128"/>
              </a:defRPr>
            </a:lvl9pPr>
          </a:lstStyle>
          <a:p>
            <a:pPr algn="ctr" defTabSz="914400"/>
            <a:r>
              <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rPr>
              <a:t>多言語力</a:t>
            </a:r>
          </a:p>
        </p:txBody>
      </p:sp>
      <p:sp>
        <p:nvSpPr>
          <p:cNvPr id="32" name="正方形/長方形 31">
            <a:extLst>
              <a:ext uri="{FF2B5EF4-FFF2-40B4-BE49-F238E27FC236}">
                <a16:creationId xmlns:a16="http://schemas.microsoft.com/office/drawing/2014/main" id="{82D29D18-B2B3-4C74-8066-4845A856B7FF}"/>
              </a:ext>
            </a:extLst>
          </p:cNvPr>
          <p:cNvSpPr/>
          <p:nvPr/>
        </p:nvSpPr>
        <p:spPr>
          <a:xfrm>
            <a:off x="510133" y="1036776"/>
            <a:ext cx="8183737" cy="796500"/>
          </a:xfrm>
          <a:prstGeom prst="rect">
            <a:avLst/>
          </a:prstGeom>
        </p:spPr>
        <p:txBody>
          <a:bodyPr wrap="square">
            <a:spAutoFit/>
          </a:bodyPr>
          <a:lstStyle/>
          <a:p>
            <a:pPr>
              <a:lnSpc>
                <a:spcPct val="150000"/>
              </a:lnSpc>
            </a:pPr>
            <a:r>
              <a:rPr lang="ja-JP" altLang="en-US" sz="1600" dirty="0"/>
              <a:t>言語能力の高い多言語人材が多数登録しています。</a:t>
            </a:r>
            <a:endParaRPr lang="en-US" altLang="ja-JP" sz="1600" dirty="0"/>
          </a:p>
          <a:p>
            <a:pPr>
              <a:lnSpc>
                <a:spcPct val="150000"/>
              </a:lnSpc>
            </a:pPr>
            <a:r>
              <a:rPr lang="ja-JP" altLang="en-US" sz="1600" dirty="0"/>
              <a:t>バイリンガルだけでなく、トリリンガルやマルチリンガルの登録者も半数近くいます。</a:t>
            </a:r>
            <a:endParaRPr lang="en-US" altLang="ja-JP" sz="1600" dirty="0"/>
          </a:p>
        </p:txBody>
      </p:sp>
      <p:sp>
        <p:nvSpPr>
          <p:cNvPr id="14" name="テキスト ボックス 13">
            <a:extLst>
              <a:ext uri="{FF2B5EF4-FFF2-40B4-BE49-F238E27FC236}">
                <a16:creationId xmlns:a16="http://schemas.microsoft.com/office/drawing/2014/main" id="{6131AF1D-4E34-4484-9A56-37EA01201432}"/>
              </a:ext>
            </a:extLst>
          </p:cNvPr>
          <p:cNvSpPr txBox="1"/>
          <p:nvPr/>
        </p:nvSpPr>
        <p:spPr>
          <a:xfrm>
            <a:off x="351693" y="351692"/>
            <a:ext cx="4713150" cy="646331"/>
          </a:xfrm>
          <a:prstGeom prst="rect">
            <a:avLst/>
          </a:prstGeom>
          <a:noFill/>
        </p:spPr>
        <p:txBody>
          <a:bodyPr wrap="none" rtlCol="0">
            <a:spAutoFit/>
          </a:bodyPr>
          <a:lstStyle/>
          <a:p>
            <a:r>
              <a:rPr lang="ja-JP" altLang="en-US" sz="3600" dirty="0">
                <a:solidFill>
                  <a:schemeClr val="accent2"/>
                </a:solidFill>
                <a:latin typeface="+mn-ea"/>
              </a:rPr>
              <a:t>参考情報 </a:t>
            </a:r>
            <a:r>
              <a:rPr lang="en-US" altLang="ja-JP" sz="3600" dirty="0">
                <a:solidFill>
                  <a:schemeClr val="accent2"/>
                </a:solidFill>
                <a:latin typeface="+mn-ea"/>
              </a:rPr>
              <a:t>| </a:t>
            </a:r>
            <a:r>
              <a:rPr lang="ja-JP" altLang="en-US" sz="2400" dirty="0">
                <a:solidFill>
                  <a:schemeClr val="accent2"/>
                </a:solidFill>
                <a:latin typeface="+mn-ea"/>
              </a:rPr>
              <a:t>登録会員の特徴 </a:t>
            </a:r>
            <a:endParaRPr kumimoji="1" lang="ja-JP" altLang="en-US" sz="3600" dirty="0">
              <a:solidFill>
                <a:schemeClr val="accent2"/>
              </a:solidFill>
              <a:latin typeface="+mn-ea"/>
            </a:endParaRPr>
          </a:p>
        </p:txBody>
      </p:sp>
    </p:spTree>
    <p:extLst>
      <p:ext uri="{BB962C8B-B14F-4D97-AF65-F5344CB8AC3E}">
        <p14:creationId xmlns:p14="http://schemas.microsoft.com/office/powerpoint/2010/main" val="169036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二等辺三角形 6">
            <a:extLst>
              <a:ext uri="{FF2B5EF4-FFF2-40B4-BE49-F238E27FC236}">
                <a16:creationId xmlns:a16="http://schemas.microsoft.com/office/drawing/2014/main" id="{D780F4F5-845C-4390-A8C2-609AE810928B}"/>
              </a:ext>
            </a:extLst>
          </p:cNvPr>
          <p:cNvSpPr/>
          <p:nvPr/>
        </p:nvSpPr>
        <p:spPr>
          <a:xfrm rot="10800000">
            <a:off x="3960539" y="3871130"/>
            <a:ext cx="933995" cy="344351"/>
          </a:xfrm>
          <a:prstGeom prst="triangle">
            <a:avLst>
              <a:gd name="adj" fmla="val 511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11" name="テキスト ボックス 12">
            <a:extLst>
              <a:ext uri="{FF2B5EF4-FFF2-40B4-BE49-F238E27FC236}">
                <a16:creationId xmlns:a16="http://schemas.microsoft.com/office/drawing/2014/main" id="{8B1A1A8B-1A54-45B9-AD42-AFECB8ECCC42}"/>
              </a:ext>
            </a:extLst>
          </p:cNvPr>
          <p:cNvSpPr txBox="1"/>
          <p:nvPr/>
        </p:nvSpPr>
        <p:spPr>
          <a:xfrm>
            <a:off x="573523" y="4322115"/>
            <a:ext cx="7594881" cy="4868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200"/>
              </a:lnSpc>
            </a:pPr>
            <a:r>
              <a:rPr lang="ja-JP" altLang="en-US" sz="2400" dirty="0">
                <a:solidFill>
                  <a:schemeClr val="accent2"/>
                </a:solidFill>
                <a:latin typeface="+mn-ea"/>
              </a:rPr>
              <a:t>やまとごころキャリアなら</a:t>
            </a:r>
            <a:endParaRPr lang="en-US" altLang="ja-JP" sz="2400" dirty="0">
              <a:solidFill>
                <a:schemeClr val="accent2"/>
              </a:solidFill>
              <a:latin typeface="+mn-ea"/>
            </a:endParaRPr>
          </a:p>
        </p:txBody>
      </p:sp>
      <p:sp>
        <p:nvSpPr>
          <p:cNvPr id="12" name="テキスト ボックス 26">
            <a:extLst>
              <a:ext uri="{FF2B5EF4-FFF2-40B4-BE49-F238E27FC236}">
                <a16:creationId xmlns:a16="http://schemas.microsoft.com/office/drawing/2014/main" id="{7F47DA23-2539-4B6D-843E-95B444293BE4}"/>
              </a:ext>
            </a:extLst>
          </p:cNvPr>
          <p:cNvSpPr txBox="1"/>
          <p:nvPr/>
        </p:nvSpPr>
        <p:spPr>
          <a:xfrm>
            <a:off x="512899" y="4808980"/>
            <a:ext cx="8305981" cy="129997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dirty="0">
                <a:latin typeface="+mn-ea"/>
              </a:rPr>
              <a:t>日本のビジネス感覚に慣れている外国人のバイリンガルや</a:t>
            </a:r>
            <a:endParaRPr lang="en-US" altLang="ja-JP" dirty="0">
              <a:latin typeface="+mn-ea"/>
            </a:endParaRPr>
          </a:p>
          <a:p>
            <a:pPr>
              <a:lnSpc>
                <a:spcPct val="150000"/>
              </a:lnSpc>
            </a:pPr>
            <a:r>
              <a:rPr lang="ja-JP" altLang="en-US" dirty="0">
                <a:latin typeface="+mn-ea"/>
              </a:rPr>
              <a:t>国際感覚豊かな日本人のマルチリンガルを、手間をかけずに早く採用でき、</a:t>
            </a:r>
            <a:endParaRPr lang="en-US" altLang="ja-JP" dirty="0">
              <a:latin typeface="+mn-ea"/>
            </a:endParaRPr>
          </a:p>
          <a:p>
            <a:pPr>
              <a:lnSpc>
                <a:spcPct val="150000"/>
              </a:lnSpc>
            </a:pPr>
            <a:r>
              <a:rPr lang="ja-JP" altLang="en-US" dirty="0">
                <a:latin typeface="+mn-ea"/>
              </a:rPr>
              <a:t>料金も初期費用</a:t>
            </a:r>
            <a:r>
              <a:rPr lang="en-US" altLang="ja-JP" dirty="0">
                <a:latin typeface="+mn-ea"/>
              </a:rPr>
              <a:t>0</a:t>
            </a:r>
            <a:r>
              <a:rPr lang="ja-JP" altLang="en-US" dirty="0">
                <a:latin typeface="+mn-ea"/>
              </a:rPr>
              <a:t>円・完全成功報酬型で</a:t>
            </a:r>
            <a:r>
              <a:rPr lang="en-US" altLang="ja-JP" dirty="0">
                <a:latin typeface="+mn-ea"/>
              </a:rPr>
              <a:t>30</a:t>
            </a:r>
            <a:r>
              <a:rPr lang="ja-JP" altLang="en-US" dirty="0">
                <a:latin typeface="+mn-ea"/>
              </a:rPr>
              <a:t>万円</a:t>
            </a:r>
            <a:r>
              <a:rPr lang="en-US" altLang="ja-JP" dirty="0">
                <a:latin typeface="+mn-ea"/>
              </a:rPr>
              <a:t>/</a:t>
            </a:r>
            <a:r>
              <a:rPr lang="ja-JP" altLang="en-US" dirty="0">
                <a:latin typeface="+mn-ea"/>
              </a:rPr>
              <a:t>人でお得</a:t>
            </a:r>
            <a:endParaRPr lang="en-US" altLang="ja-JP" dirty="0">
              <a:latin typeface="+mn-ea"/>
            </a:endParaRPr>
          </a:p>
        </p:txBody>
      </p:sp>
      <p:sp>
        <p:nvSpPr>
          <p:cNvPr id="15" name="テキスト ボックス 14">
            <a:extLst>
              <a:ext uri="{FF2B5EF4-FFF2-40B4-BE49-F238E27FC236}">
                <a16:creationId xmlns:a16="http://schemas.microsoft.com/office/drawing/2014/main" id="{2AFD8A1C-B41D-4318-A58F-1D7FBB9AD686}"/>
              </a:ext>
            </a:extLst>
          </p:cNvPr>
          <p:cNvSpPr txBox="1"/>
          <p:nvPr/>
        </p:nvSpPr>
        <p:spPr>
          <a:xfrm>
            <a:off x="573524" y="1102044"/>
            <a:ext cx="7594881" cy="796500"/>
          </a:xfrm>
          <a:prstGeom prst="rect">
            <a:avLst/>
          </a:prstGeom>
          <a:noFill/>
        </p:spPr>
        <p:txBody>
          <a:bodyPr wrap="square" rtlCol="0">
            <a:spAutoFit/>
          </a:bodyPr>
          <a:lstStyle/>
          <a:p>
            <a:pPr>
              <a:lnSpc>
                <a:spcPct val="150000"/>
              </a:lnSpc>
            </a:pPr>
            <a:r>
              <a:rPr lang="ja-JP" altLang="en-US" sz="1600" dirty="0">
                <a:latin typeface="+mn-ea"/>
              </a:rPr>
              <a:t>☑  </a:t>
            </a:r>
            <a:r>
              <a:rPr kumimoji="1" lang="ja-JP" altLang="en-US" sz="1600" dirty="0">
                <a:latin typeface="+mn-ea"/>
              </a:rPr>
              <a:t>英語や中国がネイティブ並みの日本人で、</a:t>
            </a:r>
            <a:br>
              <a:rPr kumimoji="1" lang="en-US" altLang="ja-JP" sz="1600" dirty="0">
                <a:latin typeface="+mn-ea"/>
              </a:rPr>
            </a:br>
            <a:r>
              <a:rPr lang="ja-JP" altLang="en-US" sz="1600" dirty="0">
                <a:latin typeface="+mn-ea"/>
              </a:rPr>
              <a:t>　　ウチの</a:t>
            </a:r>
            <a:r>
              <a:rPr kumimoji="1" lang="ja-JP" altLang="en-US" sz="1600" dirty="0">
                <a:latin typeface="+mn-ea"/>
              </a:rPr>
              <a:t>人間と</a:t>
            </a:r>
            <a:r>
              <a:rPr lang="ja-JP" altLang="en-US" sz="1600" dirty="0">
                <a:latin typeface="+mn-ea"/>
              </a:rPr>
              <a:t>もっと</a:t>
            </a:r>
            <a:r>
              <a:rPr kumimoji="1" lang="ja-JP" altLang="en-US" sz="1600" dirty="0">
                <a:latin typeface="+mn-ea"/>
              </a:rPr>
              <a:t>うまくやってくれる人が欲しい。</a:t>
            </a:r>
            <a:endParaRPr lang="en-US" altLang="ja-JP" sz="1600" dirty="0">
              <a:latin typeface="+mn-ea"/>
            </a:endParaRPr>
          </a:p>
        </p:txBody>
      </p:sp>
      <p:sp>
        <p:nvSpPr>
          <p:cNvPr id="16" name="テキスト ボックス 15">
            <a:extLst>
              <a:ext uri="{FF2B5EF4-FFF2-40B4-BE49-F238E27FC236}">
                <a16:creationId xmlns:a16="http://schemas.microsoft.com/office/drawing/2014/main" id="{36BB5D6B-2F01-4584-AB34-B47CB7698486}"/>
              </a:ext>
            </a:extLst>
          </p:cNvPr>
          <p:cNvSpPr txBox="1"/>
          <p:nvPr/>
        </p:nvSpPr>
        <p:spPr>
          <a:xfrm>
            <a:off x="573524" y="1918170"/>
            <a:ext cx="7371596" cy="796500"/>
          </a:xfrm>
          <a:prstGeom prst="rect">
            <a:avLst/>
          </a:prstGeom>
          <a:noFill/>
        </p:spPr>
        <p:txBody>
          <a:bodyPr wrap="square" rtlCol="0">
            <a:spAutoFit/>
          </a:bodyPr>
          <a:lstStyle/>
          <a:p>
            <a:pPr>
              <a:lnSpc>
                <a:spcPct val="150000"/>
              </a:lnSpc>
            </a:pPr>
            <a:r>
              <a:rPr lang="ja-JP" altLang="en-US" sz="1600" dirty="0">
                <a:latin typeface="+mn-ea"/>
              </a:rPr>
              <a:t>☑  バイリンガルの外国人で、</a:t>
            </a:r>
            <a:br>
              <a:rPr lang="en-US" altLang="ja-JP" sz="1600" dirty="0">
                <a:latin typeface="+mn-ea"/>
              </a:rPr>
            </a:br>
            <a:r>
              <a:rPr lang="ja-JP" altLang="en-US" sz="1600" dirty="0">
                <a:latin typeface="+mn-ea"/>
              </a:rPr>
              <a:t>　　日本人のスタッフともっとうまくやってくれる人を探している。</a:t>
            </a:r>
            <a:endParaRPr lang="en-US" altLang="ja-JP" sz="1600" dirty="0">
              <a:latin typeface="+mn-ea"/>
            </a:endParaRPr>
          </a:p>
        </p:txBody>
      </p:sp>
      <p:sp>
        <p:nvSpPr>
          <p:cNvPr id="17" name="テキスト ボックス 16">
            <a:extLst>
              <a:ext uri="{FF2B5EF4-FFF2-40B4-BE49-F238E27FC236}">
                <a16:creationId xmlns:a16="http://schemas.microsoft.com/office/drawing/2014/main" id="{69171491-0C36-4A3F-9DBD-9186337EAFA7}"/>
              </a:ext>
            </a:extLst>
          </p:cNvPr>
          <p:cNvSpPr txBox="1"/>
          <p:nvPr/>
        </p:nvSpPr>
        <p:spPr>
          <a:xfrm>
            <a:off x="573524" y="2734296"/>
            <a:ext cx="8245356" cy="455381"/>
          </a:xfrm>
          <a:prstGeom prst="rect">
            <a:avLst/>
          </a:prstGeom>
          <a:noFill/>
        </p:spPr>
        <p:txBody>
          <a:bodyPr wrap="square" rtlCol="0">
            <a:spAutoFit/>
          </a:bodyPr>
          <a:lstStyle/>
          <a:p>
            <a:pPr>
              <a:lnSpc>
                <a:spcPts val="3200"/>
              </a:lnSpc>
            </a:pPr>
            <a:r>
              <a:rPr lang="ja-JP" altLang="en-US" sz="1600" dirty="0">
                <a:latin typeface="+mn-ea"/>
              </a:rPr>
              <a:t>☑ もっと採用担当者の手間がかからず早く採用できる人材会社ってないのかな？</a:t>
            </a:r>
          </a:p>
        </p:txBody>
      </p:sp>
      <p:sp>
        <p:nvSpPr>
          <p:cNvPr id="18" name="テキスト ボックス 17">
            <a:extLst>
              <a:ext uri="{FF2B5EF4-FFF2-40B4-BE49-F238E27FC236}">
                <a16:creationId xmlns:a16="http://schemas.microsoft.com/office/drawing/2014/main" id="{8FA745D4-6D13-4074-B27D-B92BDC811DDA}"/>
              </a:ext>
            </a:extLst>
          </p:cNvPr>
          <p:cNvSpPr txBox="1"/>
          <p:nvPr/>
        </p:nvSpPr>
        <p:spPr>
          <a:xfrm>
            <a:off x="573524" y="3209304"/>
            <a:ext cx="8082796" cy="455381"/>
          </a:xfrm>
          <a:prstGeom prst="rect">
            <a:avLst/>
          </a:prstGeom>
          <a:noFill/>
        </p:spPr>
        <p:txBody>
          <a:bodyPr wrap="square" rtlCol="0">
            <a:spAutoFit/>
          </a:bodyPr>
          <a:lstStyle/>
          <a:p>
            <a:pPr>
              <a:lnSpc>
                <a:spcPts val="3200"/>
              </a:lnSpc>
            </a:pPr>
            <a:r>
              <a:rPr lang="ja-JP" altLang="en-US" sz="1600" dirty="0">
                <a:latin typeface="+mn-ea"/>
              </a:rPr>
              <a:t>☑  求人広告の料金体系はもっとフェアーでリーズナブルであるべきだ。</a:t>
            </a:r>
            <a:endParaRPr lang="en-US" altLang="ja-JP" sz="1600" dirty="0">
              <a:latin typeface="+mn-ea"/>
            </a:endParaRPr>
          </a:p>
        </p:txBody>
      </p:sp>
      <p:sp>
        <p:nvSpPr>
          <p:cNvPr id="19" name="テキスト ボックス 6">
            <a:extLst>
              <a:ext uri="{FF2B5EF4-FFF2-40B4-BE49-F238E27FC236}">
                <a16:creationId xmlns:a16="http://schemas.microsoft.com/office/drawing/2014/main" id="{B65E39B0-BA85-4037-B3E3-F0F619D01441}"/>
              </a:ext>
            </a:extLst>
          </p:cNvPr>
          <p:cNvSpPr txBox="1"/>
          <p:nvPr/>
        </p:nvSpPr>
        <p:spPr>
          <a:xfrm>
            <a:off x="6581049" y="5855358"/>
            <a:ext cx="2707821" cy="4868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200"/>
              </a:lnSpc>
            </a:pPr>
            <a:r>
              <a:rPr lang="ja-JP" altLang="en-US" sz="2400" dirty="0">
                <a:solidFill>
                  <a:schemeClr val="accent2"/>
                </a:solidFill>
                <a:latin typeface="+mn-ea"/>
              </a:rPr>
              <a:t>と、好評です。</a:t>
            </a:r>
            <a:endParaRPr lang="en-US" altLang="ja-JP" sz="2400" dirty="0">
              <a:solidFill>
                <a:schemeClr val="accent2"/>
              </a:solidFill>
              <a:latin typeface="+mn-ea"/>
            </a:endParaRPr>
          </a:p>
        </p:txBody>
      </p:sp>
      <p:sp>
        <p:nvSpPr>
          <p:cNvPr id="13" name="テキスト ボックス 12">
            <a:extLst>
              <a:ext uri="{FF2B5EF4-FFF2-40B4-BE49-F238E27FC236}">
                <a16:creationId xmlns:a16="http://schemas.microsoft.com/office/drawing/2014/main" id="{E6FCC65A-0A1D-4B88-87F1-A990CD4C1020}"/>
              </a:ext>
            </a:extLst>
          </p:cNvPr>
          <p:cNvSpPr txBox="1"/>
          <p:nvPr/>
        </p:nvSpPr>
        <p:spPr>
          <a:xfrm>
            <a:off x="868448" y="492613"/>
            <a:ext cx="7594881" cy="50270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3200"/>
              </a:lnSpc>
            </a:pPr>
            <a:r>
              <a:rPr lang="ja-JP" altLang="en-US" sz="2400" dirty="0">
                <a:solidFill>
                  <a:schemeClr val="accent2"/>
                </a:solidFill>
                <a:latin typeface="+mn-ea"/>
              </a:rPr>
              <a:t>採用に関するこんな要望ありませんか？</a:t>
            </a:r>
            <a:endParaRPr lang="en-US" altLang="ja-JP" sz="2400" dirty="0">
              <a:solidFill>
                <a:schemeClr val="accent2"/>
              </a:solidFill>
              <a:latin typeface="+mn-ea"/>
            </a:endParaRPr>
          </a:p>
        </p:txBody>
      </p:sp>
    </p:spTree>
    <p:extLst>
      <p:ext uri="{BB962C8B-B14F-4D97-AF65-F5344CB8AC3E}">
        <p14:creationId xmlns:p14="http://schemas.microsoft.com/office/powerpoint/2010/main" val="1783242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241FD5B3-DBF5-4E97-9DB9-41CCC7418382}"/>
              </a:ext>
            </a:extLst>
          </p:cNvPr>
          <p:cNvSpPr/>
          <p:nvPr/>
        </p:nvSpPr>
        <p:spPr>
          <a:xfrm>
            <a:off x="510133" y="1036776"/>
            <a:ext cx="8183737" cy="1535164"/>
          </a:xfrm>
          <a:prstGeom prst="rect">
            <a:avLst/>
          </a:prstGeom>
        </p:spPr>
        <p:txBody>
          <a:bodyPr wrap="square">
            <a:spAutoFit/>
          </a:bodyPr>
          <a:lstStyle/>
          <a:p>
            <a:pPr>
              <a:lnSpc>
                <a:spcPct val="150000"/>
              </a:lnSpc>
            </a:pPr>
            <a:r>
              <a:rPr lang="ja-JP" altLang="en-US" sz="1600" dirty="0"/>
              <a:t>旅行業、小売、宿泊施設など観光系業種経験者が中心で、</a:t>
            </a:r>
            <a:endParaRPr lang="en-US" altLang="ja-JP" sz="1600" dirty="0"/>
          </a:p>
          <a:p>
            <a:pPr>
              <a:lnSpc>
                <a:spcPct val="150000"/>
              </a:lnSpc>
            </a:pPr>
            <a:r>
              <a:rPr lang="ja-JP" altLang="en-US" sz="1600" dirty="0"/>
              <a:t>業務で培った高いコミュニケーション能力をもっています。</a:t>
            </a:r>
            <a:endParaRPr lang="en-US" altLang="ja-JP" sz="1600" dirty="0"/>
          </a:p>
          <a:p>
            <a:pPr>
              <a:lnSpc>
                <a:spcPct val="150000"/>
              </a:lnSpc>
            </a:pPr>
            <a:r>
              <a:rPr lang="ja-JP" altLang="en-US" sz="1600" dirty="0"/>
              <a:t>希望職種は、一般的に採用が難しいと言われる営業職が一番人気です。</a:t>
            </a:r>
            <a:endParaRPr lang="en-US" altLang="ja-JP" sz="1600" dirty="0"/>
          </a:p>
          <a:p>
            <a:pPr>
              <a:lnSpc>
                <a:spcPct val="150000"/>
              </a:lnSpc>
            </a:pPr>
            <a:r>
              <a:rPr lang="ja-JP" altLang="en-US" sz="1600" dirty="0"/>
              <a:t>続いて、オペレーション、事務を希望する方が多いです。</a:t>
            </a:r>
          </a:p>
        </p:txBody>
      </p:sp>
      <p:sp>
        <p:nvSpPr>
          <p:cNvPr id="18" name="正方形/長方形 17">
            <a:extLst>
              <a:ext uri="{FF2B5EF4-FFF2-40B4-BE49-F238E27FC236}">
                <a16:creationId xmlns:a16="http://schemas.microsoft.com/office/drawing/2014/main" id="{D5D81E06-DDD4-434C-9A8C-C29D08A20C6B}"/>
              </a:ext>
            </a:extLst>
          </p:cNvPr>
          <p:cNvSpPr/>
          <p:nvPr/>
        </p:nvSpPr>
        <p:spPr>
          <a:xfrm>
            <a:off x="580549" y="5072842"/>
            <a:ext cx="4026017" cy="646331"/>
          </a:xfrm>
          <a:prstGeom prst="rect">
            <a:avLst/>
          </a:prstGeom>
        </p:spPr>
        <p:txBody>
          <a:bodyPr wrap="square">
            <a:spAutoFit/>
          </a:bodyPr>
          <a:lstStyle/>
          <a:p>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▼その他</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情報通信、メディア、プロモーション、自治体・観光協会、</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観光施設など</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715A10AD-F2D5-4365-98B4-470C94AEBB95}"/>
              </a:ext>
            </a:extLst>
          </p:cNvPr>
          <p:cNvSpPr/>
          <p:nvPr/>
        </p:nvSpPr>
        <p:spPr>
          <a:xfrm>
            <a:off x="4772758" y="5072842"/>
            <a:ext cx="3877151" cy="646331"/>
          </a:xfrm>
          <a:prstGeom prst="rect">
            <a:avLst/>
          </a:prstGeom>
        </p:spPr>
        <p:txBody>
          <a:bodyPr wrap="square">
            <a:spAutoFit/>
          </a:bodyPr>
          <a:lstStyle/>
          <a:p>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▼その他</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r>
              <a:rPr lang="en-US" altLang="ja-JP" sz="1200" dirty="0">
                <a:solidFill>
                  <a:schemeClr val="tx1">
                    <a:lumMod val="65000"/>
                    <a:lumOff val="35000"/>
                  </a:schemeClr>
                </a:solidFill>
                <a:latin typeface="Meiryo UI" panose="020B0604030504040204" pitchFamily="50" charset="-128"/>
                <a:ea typeface="Meiryo UI" panose="020B0604030504040204" pitchFamily="50" charset="-128"/>
              </a:rPr>
              <a:t>Web</a:t>
            </a:r>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関連、マーケティング、コンサルティング、</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1200" dirty="0">
                <a:solidFill>
                  <a:schemeClr val="tx1">
                    <a:lumMod val="65000"/>
                    <a:lumOff val="35000"/>
                  </a:schemeClr>
                </a:solidFill>
                <a:latin typeface="Meiryo UI" panose="020B0604030504040204" pitchFamily="50" charset="-128"/>
                <a:ea typeface="Meiryo UI" panose="020B0604030504040204" pitchFamily="50" charset="-128"/>
              </a:rPr>
              <a:t>カスタマーサポートなど</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F2EA8C52-79D6-485D-80E0-E9A5CBA143F8}"/>
              </a:ext>
            </a:extLst>
          </p:cNvPr>
          <p:cNvGraphicFramePr>
            <a:graphicFrameLocks noGrp="1"/>
          </p:cNvGraphicFramePr>
          <p:nvPr/>
        </p:nvGraphicFramePr>
        <p:xfrm>
          <a:off x="580549" y="2756877"/>
          <a:ext cx="3877151" cy="2205120"/>
        </p:xfrm>
        <a:graphic>
          <a:graphicData uri="http://schemas.openxmlformats.org/drawingml/2006/table">
            <a:tbl>
              <a:tblPr/>
              <a:tblGrid>
                <a:gridCol w="549518">
                  <a:extLst>
                    <a:ext uri="{9D8B030D-6E8A-4147-A177-3AD203B41FA5}">
                      <a16:colId xmlns:a16="http://schemas.microsoft.com/office/drawing/2014/main" val="903921670"/>
                    </a:ext>
                  </a:extLst>
                </a:gridCol>
                <a:gridCol w="3327633">
                  <a:extLst>
                    <a:ext uri="{9D8B030D-6E8A-4147-A177-3AD203B41FA5}">
                      <a16:colId xmlns:a16="http://schemas.microsoft.com/office/drawing/2014/main" val="2656490746"/>
                    </a:ext>
                  </a:extLst>
                </a:gridCol>
              </a:tblGrid>
              <a:tr h="304800">
                <a:tc gridSpan="2">
                  <a:txBody>
                    <a:bodyPr/>
                    <a:lstStyle/>
                    <a:p>
                      <a:pPr algn="ctr" rtl="0" fontAlgn="ctr"/>
                      <a:r>
                        <a:rPr lang="ja-JP" altLang="en-US" sz="1800" b="0" i="0" u="none" strike="noStrike" dirty="0">
                          <a:solidFill>
                            <a:srgbClr val="FFFFFF"/>
                          </a:solidFill>
                          <a:effectLst/>
                          <a:latin typeface="游ゴシック" panose="020B0400000000000000" pitchFamily="50" charset="-128"/>
                          <a:ea typeface="游ゴシック" panose="020B0400000000000000" pitchFamily="50" charset="-128"/>
                        </a:rPr>
                        <a:t>経験業種</a:t>
                      </a:r>
                    </a:p>
                  </a:txBody>
                  <a:tcPr marL="36000" marR="36000" marT="72000" marB="72000">
                    <a:lnL>
                      <a:noFill/>
                    </a:lnL>
                    <a:lnR>
                      <a:noFill/>
                    </a:lnR>
                    <a:lnT>
                      <a:noFill/>
                    </a:lnT>
                    <a:lnB w="6350" cap="flat" cmpd="sng" algn="ctr">
                      <a:solidFill>
                        <a:srgbClr val="FFFFFF"/>
                      </a:solidFill>
                      <a:prstDash val="solid"/>
                      <a:round/>
                      <a:headEnd type="none" w="med" len="med"/>
                      <a:tailEnd type="none" w="med" len="med"/>
                    </a:lnB>
                    <a:solidFill>
                      <a:srgbClr val="ED7D31"/>
                    </a:solidFill>
                  </a:tcPr>
                </a:tc>
                <a:tc hMerge="1">
                  <a:txBody>
                    <a:bodyPr/>
                    <a:lstStyle/>
                    <a:p>
                      <a:pPr algn="ctr" rtl="0" fontAlgn="ctr"/>
                      <a:endParaRPr lang="ja-JP" altLang="en-US" sz="140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36000" marR="36000" marT="36000" marB="36000" anchor="ctr">
                    <a:lnL>
                      <a:noFill/>
                    </a:lnL>
                    <a:lnR>
                      <a:noFill/>
                    </a:lnR>
                    <a:lnT>
                      <a:noFill/>
                    </a:lnT>
                    <a:lnB w="635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3940938671"/>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No.1</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旅行業</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34662081"/>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No.2</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小売</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1093057504"/>
                  </a:ext>
                </a:extLst>
              </a:tr>
              <a:tr h="32385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No.3</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多言語サポート（通訳・翻訳を含む）</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1845078278"/>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No.4</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飲食</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3281236039"/>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No.5</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a:noFill/>
                    </a:lnB>
                    <a:solidFill>
                      <a:srgbClr val="F8D7CD"/>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宿泊</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a:noFill/>
                    </a:lnB>
                    <a:solidFill>
                      <a:srgbClr val="F8D7CD"/>
                    </a:solidFill>
                  </a:tcPr>
                </a:tc>
                <a:extLst>
                  <a:ext uri="{0D108BD9-81ED-4DB2-BD59-A6C34878D82A}">
                    <a16:rowId xmlns:a16="http://schemas.microsoft.com/office/drawing/2014/main" val="3218149755"/>
                  </a:ext>
                </a:extLst>
              </a:tr>
            </a:tbl>
          </a:graphicData>
        </a:graphic>
      </p:graphicFrame>
      <p:graphicFrame>
        <p:nvGraphicFramePr>
          <p:cNvPr id="13" name="表 12">
            <a:extLst>
              <a:ext uri="{FF2B5EF4-FFF2-40B4-BE49-F238E27FC236}">
                <a16:creationId xmlns:a16="http://schemas.microsoft.com/office/drawing/2014/main" id="{FAA68B6D-0550-4D48-A87D-4FEE0D8B31A5}"/>
              </a:ext>
            </a:extLst>
          </p:cNvPr>
          <p:cNvGraphicFramePr>
            <a:graphicFrameLocks noGrp="1"/>
          </p:cNvGraphicFramePr>
          <p:nvPr/>
        </p:nvGraphicFramePr>
        <p:xfrm>
          <a:off x="4702420" y="2756877"/>
          <a:ext cx="3877151" cy="2205120"/>
        </p:xfrm>
        <a:graphic>
          <a:graphicData uri="http://schemas.openxmlformats.org/drawingml/2006/table">
            <a:tbl>
              <a:tblPr/>
              <a:tblGrid>
                <a:gridCol w="549518">
                  <a:extLst>
                    <a:ext uri="{9D8B030D-6E8A-4147-A177-3AD203B41FA5}">
                      <a16:colId xmlns:a16="http://schemas.microsoft.com/office/drawing/2014/main" val="987142177"/>
                    </a:ext>
                  </a:extLst>
                </a:gridCol>
                <a:gridCol w="3327633">
                  <a:extLst>
                    <a:ext uri="{9D8B030D-6E8A-4147-A177-3AD203B41FA5}">
                      <a16:colId xmlns:a16="http://schemas.microsoft.com/office/drawing/2014/main" val="1335296051"/>
                    </a:ext>
                  </a:extLst>
                </a:gridCol>
              </a:tblGrid>
              <a:tr h="304800">
                <a:tc gridSpan="2">
                  <a:txBody>
                    <a:bodyPr/>
                    <a:lstStyle/>
                    <a:p>
                      <a:pPr algn="ctr" fontAlgn="t"/>
                      <a:r>
                        <a:rPr lang="ja-JP" altLang="en-US" sz="1800" b="0" i="0" u="none" strike="noStrike" dirty="0">
                          <a:solidFill>
                            <a:srgbClr val="FFFFFF"/>
                          </a:solidFill>
                          <a:effectLst/>
                          <a:latin typeface="游ゴシック" panose="020B0400000000000000" pitchFamily="50" charset="-128"/>
                          <a:ea typeface="游ゴシック" panose="020B0400000000000000" pitchFamily="50" charset="-128"/>
                        </a:rPr>
                        <a:t>希望職種</a:t>
                      </a:r>
                    </a:p>
                  </a:txBody>
                  <a:tcPr marL="36000" marR="36000" marT="72000" marB="72000">
                    <a:lnL>
                      <a:noFill/>
                    </a:lnL>
                    <a:lnR>
                      <a:noFill/>
                    </a:lnR>
                    <a:lnT>
                      <a:noFill/>
                    </a:lnT>
                    <a:lnB w="6350" cap="flat" cmpd="sng" algn="ctr">
                      <a:solidFill>
                        <a:srgbClr val="FFFFFF"/>
                      </a:solidFill>
                      <a:prstDash val="solid"/>
                      <a:round/>
                      <a:headEnd type="none" w="med" len="med"/>
                      <a:tailEnd type="none" w="med" len="med"/>
                    </a:lnB>
                    <a:solidFill>
                      <a:srgbClr val="ED7D31"/>
                    </a:solidFill>
                  </a:tcPr>
                </a:tc>
                <a:tc hMerge="1">
                  <a:txBody>
                    <a:bodyPr/>
                    <a:lstStyle/>
                    <a:p>
                      <a:pPr algn="ctr" rtl="0" fontAlgn="ctr"/>
                      <a:endParaRPr lang="ja-JP" altLang="en-US" sz="1800" b="0" i="0" u="none" strike="noStrike" dirty="0">
                        <a:solidFill>
                          <a:srgbClr val="FFFFFF"/>
                        </a:solidFill>
                        <a:effectLst/>
                        <a:latin typeface="游ゴシック" panose="020B0400000000000000" pitchFamily="50" charset="-128"/>
                        <a:ea typeface="游ゴシック" panose="020B0400000000000000" pitchFamily="50" charset="-128"/>
                      </a:endParaRPr>
                    </a:p>
                  </a:txBody>
                  <a:tcPr marL="36000" marR="36000" marT="36000" marB="36000" anchor="ctr">
                    <a:lnL>
                      <a:noFill/>
                    </a:lnL>
                    <a:lnR>
                      <a:noFill/>
                    </a:lnR>
                    <a:lnT>
                      <a:noFill/>
                    </a:lnT>
                    <a:lnB w="635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2182675073"/>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No.1</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営業・企画</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2848757852"/>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No.2</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オペレーション</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260886103"/>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No.3</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事務</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8D7CD"/>
                    </a:solidFill>
                  </a:tcPr>
                </a:tc>
                <a:extLst>
                  <a:ext uri="{0D108BD9-81ED-4DB2-BD59-A6C34878D82A}">
                    <a16:rowId xmlns:a16="http://schemas.microsoft.com/office/drawing/2014/main" val="568189629"/>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No.4</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接客・販売</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ECE8"/>
                    </a:solidFill>
                  </a:tcPr>
                </a:tc>
                <a:extLst>
                  <a:ext uri="{0D108BD9-81ED-4DB2-BD59-A6C34878D82A}">
                    <a16:rowId xmlns:a16="http://schemas.microsoft.com/office/drawing/2014/main" val="3652667770"/>
                  </a:ext>
                </a:extLst>
              </a:tr>
              <a:tr h="304800">
                <a:tc>
                  <a:txBody>
                    <a:bodyPr/>
                    <a:lstStyle/>
                    <a:p>
                      <a:pPr algn="ctr" rtl="0" fontAlgn="ctr"/>
                      <a:r>
                        <a:rPr 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No.5</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a:noFill/>
                    </a:lnB>
                    <a:solidFill>
                      <a:srgbClr val="F8D7CD"/>
                    </a:solidFill>
                  </a:tcPr>
                </a:tc>
                <a:tc>
                  <a:txBody>
                    <a:bodyPr/>
                    <a:lstStyle/>
                    <a:p>
                      <a:pPr algn="l" rtl="0" fontAlgn="ctr"/>
                      <a:r>
                        <a:rPr lang="ja-JP" altLang="en-US" sz="1400" b="0" i="0" u="none" strike="noStrike" dirty="0">
                          <a:solidFill>
                            <a:schemeClr val="tx1">
                              <a:lumMod val="95000"/>
                              <a:lumOff val="5000"/>
                            </a:schemeClr>
                          </a:solidFill>
                          <a:effectLst/>
                          <a:latin typeface="游ゴシック" panose="020B0400000000000000" pitchFamily="50" charset="-128"/>
                          <a:ea typeface="游ゴシック" panose="020B0400000000000000" pitchFamily="50" charset="-128"/>
                        </a:rPr>
                        <a:t>通訳・翻訳・ガイド</a:t>
                      </a:r>
                    </a:p>
                  </a:txBody>
                  <a:tcPr marL="36000" marR="36000" marT="72000" marB="72000" anchor="ctr">
                    <a:lnL>
                      <a:noFill/>
                    </a:lnL>
                    <a:lnR>
                      <a:noFill/>
                    </a:lnR>
                    <a:lnT w="6350" cap="flat" cmpd="sng" algn="ctr">
                      <a:solidFill>
                        <a:srgbClr val="FFFFFF"/>
                      </a:solidFill>
                      <a:prstDash val="solid"/>
                      <a:round/>
                      <a:headEnd type="none" w="med" len="med"/>
                      <a:tailEnd type="none" w="med" len="med"/>
                    </a:lnT>
                    <a:lnB>
                      <a:noFill/>
                    </a:lnB>
                    <a:solidFill>
                      <a:srgbClr val="F8D7CD"/>
                    </a:solidFill>
                  </a:tcPr>
                </a:tc>
                <a:extLst>
                  <a:ext uri="{0D108BD9-81ED-4DB2-BD59-A6C34878D82A}">
                    <a16:rowId xmlns:a16="http://schemas.microsoft.com/office/drawing/2014/main" val="2966618413"/>
                  </a:ext>
                </a:extLst>
              </a:tr>
            </a:tbl>
          </a:graphicData>
        </a:graphic>
      </p:graphicFrame>
      <p:sp>
        <p:nvSpPr>
          <p:cNvPr id="8" name="テキスト ボックス 7">
            <a:extLst>
              <a:ext uri="{FF2B5EF4-FFF2-40B4-BE49-F238E27FC236}">
                <a16:creationId xmlns:a16="http://schemas.microsoft.com/office/drawing/2014/main" id="{A8E23DE9-0068-4C8C-813C-6D35B52B4623}"/>
              </a:ext>
            </a:extLst>
          </p:cNvPr>
          <p:cNvSpPr txBox="1"/>
          <p:nvPr/>
        </p:nvSpPr>
        <p:spPr>
          <a:xfrm>
            <a:off x="351693" y="351692"/>
            <a:ext cx="4713150" cy="646331"/>
          </a:xfrm>
          <a:prstGeom prst="rect">
            <a:avLst/>
          </a:prstGeom>
          <a:noFill/>
        </p:spPr>
        <p:txBody>
          <a:bodyPr wrap="none" rtlCol="0">
            <a:spAutoFit/>
          </a:bodyPr>
          <a:lstStyle/>
          <a:p>
            <a:r>
              <a:rPr lang="ja-JP" altLang="en-US" sz="3600" dirty="0">
                <a:solidFill>
                  <a:schemeClr val="accent2"/>
                </a:solidFill>
                <a:latin typeface="+mn-ea"/>
              </a:rPr>
              <a:t>参考情報 </a:t>
            </a:r>
            <a:r>
              <a:rPr lang="en-US" altLang="ja-JP" sz="3600" dirty="0">
                <a:solidFill>
                  <a:schemeClr val="accent2"/>
                </a:solidFill>
                <a:latin typeface="+mn-ea"/>
              </a:rPr>
              <a:t>| </a:t>
            </a:r>
            <a:r>
              <a:rPr lang="ja-JP" altLang="en-US" sz="2400" dirty="0">
                <a:solidFill>
                  <a:schemeClr val="accent2"/>
                </a:solidFill>
                <a:latin typeface="+mn-ea"/>
              </a:rPr>
              <a:t>登録会員の特徴 </a:t>
            </a:r>
            <a:endParaRPr kumimoji="1" lang="ja-JP" altLang="en-US" sz="3600" dirty="0">
              <a:solidFill>
                <a:schemeClr val="accent2"/>
              </a:solidFill>
              <a:latin typeface="+mn-ea"/>
            </a:endParaRPr>
          </a:p>
        </p:txBody>
      </p:sp>
    </p:spTree>
    <p:extLst>
      <p:ext uri="{BB962C8B-B14F-4D97-AF65-F5344CB8AC3E}">
        <p14:creationId xmlns:p14="http://schemas.microsoft.com/office/powerpoint/2010/main" val="3324956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1558250" y="471545"/>
            <a:ext cx="5929828" cy="523220"/>
          </a:xfrm>
          <a:prstGeom prst="rect">
            <a:avLst/>
          </a:prstGeom>
          <a:noFill/>
        </p:spPr>
        <p:txBody>
          <a:bodyPr wrap="none" rtlCol="0">
            <a:spAutoFit/>
          </a:bodyPr>
          <a:lstStyle/>
          <a:p>
            <a:r>
              <a:rPr lang="ja-JP" altLang="en-US" sz="2800" dirty="0">
                <a:solidFill>
                  <a:schemeClr val="accent2"/>
                </a:solidFill>
              </a:rPr>
              <a:t>外国籍人材のサポートスタッフとは</a:t>
            </a:r>
          </a:p>
        </p:txBody>
      </p:sp>
      <p:sp>
        <p:nvSpPr>
          <p:cNvPr id="10" name="テキスト ボックス 9">
            <a:extLst>
              <a:ext uri="{FF2B5EF4-FFF2-40B4-BE49-F238E27FC236}">
                <a16:creationId xmlns:a16="http://schemas.microsoft.com/office/drawing/2014/main" id="{37CE2B84-35C0-4D9B-99DD-D7FF51612DDF}"/>
              </a:ext>
            </a:extLst>
          </p:cNvPr>
          <p:cNvSpPr txBox="1"/>
          <p:nvPr/>
        </p:nvSpPr>
        <p:spPr>
          <a:xfrm>
            <a:off x="484807" y="1288184"/>
            <a:ext cx="3188693" cy="400110"/>
          </a:xfrm>
          <a:prstGeom prst="rect">
            <a:avLst/>
          </a:prstGeom>
          <a:noFill/>
        </p:spPr>
        <p:txBody>
          <a:bodyPr wrap="none" rtlCol="0">
            <a:spAutoFit/>
          </a:bodyPr>
          <a:lstStyle/>
          <a:p>
            <a:r>
              <a:rPr kumimoji="1" lang="ja-JP" altLang="en-US" sz="2000" dirty="0"/>
              <a:t>外国籍人材に関するお悩み</a:t>
            </a:r>
          </a:p>
        </p:txBody>
      </p:sp>
      <p:sp>
        <p:nvSpPr>
          <p:cNvPr id="11" name="テキスト ボックス 10">
            <a:extLst>
              <a:ext uri="{FF2B5EF4-FFF2-40B4-BE49-F238E27FC236}">
                <a16:creationId xmlns:a16="http://schemas.microsoft.com/office/drawing/2014/main" id="{6B767420-40A8-4E35-8D20-FB05FA018BCD}"/>
              </a:ext>
            </a:extLst>
          </p:cNvPr>
          <p:cNvSpPr txBox="1"/>
          <p:nvPr/>
        </p:nvSpPr>
        <p:spPr>
          <a:xfrm>
            <a:off x="895392" y="1642901"/>
            <a:ext cx="4451672" cy="2324291"/>
          </a:xfrm>
          <a:prstGeom prst="rect">
            <a:avLst/>
          </a:prstGeom>
          <a:noFill/>
        </p:spPr>
        <p:txBody>
          <a:bodyPr wrap="square" rtlCol="0">
            <a:spAutoFit/>
          </a:bodyPr>
          <a:lstStyle/>
          <a:p>
            <a:pPr>
              <a:lnSpc>
                <a:spcPct val="150000"/>
              </a:lnSpc>
            </a:pPr>
            <a:r>
              <a:rPr lang="ja-JP" altLang="en-US" sz="1400" dirty="0">
                <a:latin typeface="+mn-ea"/>
              </a:rPr>
              <a:t>☑ コミュニケーションがうまく取れない</a:t>
            </a:r>
            <a:endParaRPr lang="en-US" altLang="ja-JP" sz="1400" dirty="0">
              <a:latin typeface="+mn-ea"/>
            </a:endParaRPr>
          </a:p>
          <a:p>
            <a:pPr>
              <a:lnSpc>
                <a:spcPct val="150000"/>
              </a:lnSpc>
            </a:pPr>
            <a:r>
              <a:rPr lang="ja-JP" altLang="en-US" sz="1400" dirty="0">
                <a:latin typeface="+mn-ea"/>
              </a:rPr>
              <a:t>☑ 日本の商習慣が理解してもらえない</a:t>
            </a:r>
            <a:endParaRPr lang="en-US" altLang="ja-JP" sz="1400" dirty="0">
              <a:latin typeface="+mn-ea"/>
            </a:endParaRPr>
          </a:p>
          <a:p>
            <a:pPr>
              <a:lnSpc>
                <a:spcPct val="150000"/>
              </a:lnSpc>
            </a:pPr>
            <a:r>
              <a:rPr lang="ja-JP" altLang="en-US" sz="1400" dirty="0">
                <a:latin typeface="+mn-ea"/>
              </a:rPr>
              <a:t>☑ 生活面のサポートに時間を取られる</a:t>
            </a:r>
            <a:endParaRPr lang="en-US" altLang="ja-JP" sz="1400" dirty="0">
              <a:latin typeface="+mn-ea"/>
            </a:endParaRPr>
          </a:p>
          <a:p>
            <a:pPr>
              <a:lnSpc>
                <a:spcPct val="150000"/>
              </a:lnSpc>
            </a:pPr>
            <a:r>
              <a:rPr lang="ja-JP" altLang="en-US" sz="1400" dirty="0">
                <a:latin typeface="+mn-ea"/>
              </a:rPr>
              <a:t>☑ うまくマネージメントできない</a:t>
            </a:r>
            <a:endParaRPr lang="en-US" altLang="ja-JP" sz="1400" dirty="0">
              <a:latin typeface="+mn-ea"/>
            </a:endParaRPr>
          </a:p>
          <a:p>
            <a:pPr>
              <a:lnSpc>
                <a:spcPct val="150000"/>
              </a:lnSpc>
            </a:pPr>
            <a:r>
              <a:rPr lang="ja-JP" altLang="en-US" sz="1400" dirty="0">
                <a:latin typeface="+mn-ea"/>
              </a:rPr>
              <a:t>☑ すぐに辞めてしまう　　など</a:t>
            </a:r>
            <a:endParaRPr lang="en-US" altLang="ja-JP" sz="1400" dirty="0">
              <a:latin typeface="+mn-ea"/>
            </a:endParaRPr>
          </a:p>
          <a:p>
            <a:pPr>
              <a:lnSpc>
                <a:spcPct val="150000"/>
              </a:lnSpc>
            </a:pPr>
            <a:endParaRPr lang="en-US" altLang="ja-JP" sz="1400" dirty="0">
              <a:latin typeface="+mn-ea"/>
            </a:endParaRPr>
          </a:p>
          <a:p>
            <a:pPr>
              <a:lnSpc>
                <a:spcPct val="150000"/>
              </a:lnSpc>
            </a:pPr>
            <a:endParaRPr lang="en-US" altLang="ja-JP" sz="1400" dirty="0">
              <a:latin typeface="+mn-ea"/>
            </a:endParaRPr>
          </a:p>
        </p:txBody>
      </p:sp>
      <p:grpSp>
        <p:nvGrpSpPr>
          <p:cNvPr id="3" name="グループ化 2">
            <a:extLst>
              <a:ext uri="{FF2B5EF4-FFF2-40B4-BE49-F238E27FC236}">
                <a16:creationId xmlns:a16="http://schemas.microsoft.com/office/drawing/2014/main" id="{D225466D-BC1E-4635-A935-1BF3A7F72B79}"/>
              </a:ext>
            </a:extLst>
          </p:cNvPr>
          <p:cNvGrpSpPr/>
          <p:nvPr/>
        </p:nvGrpSpPr>
        <p:grpSpPr>
          <a:xfrm>
            <a:off x="6340052" y="4810948"/>
            <a:ext cx="1828589" cy="1373583"/>
            <a:chOff x="6066613" y="4112138"/>
            <a:chExt cx="2047588" cy="1538089"/>
          </a:xfrm>
        </p:grpSpPr>
        <p:pic>
          <p:nvPicPr>
            <p:cNvPr id="12" name="図 11" descr="光 が含まれている画像&#10;&#10;自動的に生成された説明">
              <a:extLst>
                <a:ext uri="{FF2B5EF4-FFF2-40B4-BE49-F238E27FC236}">
                  <a16:creationId xmlns:a16="http://schemas.microsoft.com/office/drawing/2014/main" id="{E4D27BE4-B3CE-494D-BBB6-821F6DC37EE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88131" y="4872650"/>
              <a:ext cx="777577" cy="777577"/>
            </a:xfrm>
            <a:prstGeom prst="rect">
              <a:avLst/>
            </a:prstGeom>
          </p:spPr>
        </p:pic>
        <p:pic>
          <p:nvPicPr>
            <p:cNvPr id="13" name="図 12" descr="建物 が含まれている画像&#10;&#10;自動的に生成された説明">
              <a:extLst>
                <a:ext uri="{FF2B5EF4-FFF2-40B4-BE49-F238E27FC236}">
                  <a16:creationId xmlns:a16="http://schemas.microsoft.com/office/drawing/2014/main" id="{9BE82D3F-4691-4106-BFC6-E67BF903938E}"/>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066613" y="4112138"/>
              <a:ext cx="777577" cy="777577"/>
            </a:xfrm>
            <a:prstGeom prst="rect">
              <a:avLst/>
            </a:prstGeom>
          </p:spPr>
        </p:pic>
        <p:pic>
          <p:nvPicPr>
            <p:cNvPr id="14" name="図 13" descr="挿絵, 部屋, テーブル が含まれている画像&#10;&#10;自動的に生成された説明">
              <a:extLst>
                <a:ext uri="{FF2B5EF4-FFF2-40B4-BE49-F238E27FC236}">
                  <a16:creationId xmlns:a16="http://schemas.microsoft.com/office/drawing/2014/main" id="{91D68B3E-C770-48F0-923B-0220D53BF845}"/>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534756" y="4252967"/>
              <a:ext cx="579445" cy="579445"/>
            </a:xfrm>
            <a:prstGeom prst="rect">
              <a:avLst/>
            </a:prstGeom>
          </p:spPr>
        </p:pic>
        <p:pic>
          <p:nvPicPr>
            <p:cNvPr id="15" name="図 14" descr="挿絵 が含まれている画像&#10;&#10;自動的に生成された説明">
              <a:extLst>
                <a:ext uri="{FF2B5EF4-FFF2-40B4-BE49-F238E27FC236}">
                  <a16:creationId xmlns:a16="http://schemas.microsoft.com/office/drawing/2014/main" id="{5523CD33-B54B-4A0C-93D7-9B4A15C66065}"/>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70312" y="4359042"/>
              <a:ext cx="438322" cy="438322"/>
            </a:xfrm>
            <a:prstGeom prst="rect">
              <a:avLst/>
            </a:prstGeom>
          </p:spPr>
        </p:pic>
      </p:grpSp>
      <p:sp>
        <p:nvSpPr>
          <p:cNvPr id="2" name="正方形/長方形 1">
            <a:extLst>
              <a:ext uri="{FF2B5EF4-FFF2-40B4-BE49-F238E27FC236}">
                <a16:creationId xmlns:a16="http://schemas.microsoft.com/office/drawing/2014/main" id="{DE519479-4CCC-42B2-B13F-A99B162B9854}"/>
              </a:ext>
            </a:extLst>
          </p:cNvPr>
          <p:cNvSpPr/>
          <p:nvPr/>
        </p:nvSpPr>
        <p:spPr>
          <a:xfrm>
            <a:off x="484807" y="3519481"/>
            <a:ext cx="6421090" cy="400110"/>
          </a:xfrm>
          <a:prstGeom prst="rect">
            <a:avLst/>
          </a:prstGeom>
        </p:spPr>
        <p:txBody>
          <a:bodyPr wrap="square">
            <a:spAutoFit/>
          </a:bodyPr>
          <a:lstStyle/>
          <a:p>
            <a:r>
              <a:rPr lang="ja-JP" altLang="en-US" sz="2000" u="sng" dirty="0">
                <a:solidFill>
                  <a:schemeClr val="accent2"/>
                </a:solidFill>
                <a:latin typeface="Meiryo UI" panose="020B0604030504040204" pitchFamily="50" charset="-128"/>
                <a:ea typeface="Meiryo UI" panose="020B0604030504040204" pitchFamily="50" charset="-128"/>
              </a:rPr>
              <a:t>そんな時、「外国籍人材のサポートスタッフ」がいれば安心</a:t>
            </a:r>
            <a:endParaRPr lang="en-US" altLang="ja-JP" sz="2000" u="sng" dirty="0">
              <a:solidFill>
                <a:schemeClr val="accent2"/>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2B1D70CD-5ABA-49D4-84A1-D3E6C700E656}"/>
              </a:ext>
            </a:extLst>
          </p:cNvPr>
          <p:cNvSpPr txBox="1"/>
          <p:nvPr/>
        </p:nvSpPr>
        <p:spPr>
          <a:xfrm>
            <a:off x="808309" y="3937972"/>
            <a:ext cx="7308079" cy="2532040"/>
          </a:xfrm>
          <a:prstGeom prst="rect">
            <a:avLst/>
          </a:prstGeom>
          <a:noFill/>
        </p:spPr>
        <p:txBody>
          <a:bodyPr wrap="square" rtlCol="0">
            <a:spAutoFit/>
          </a:bodyPr>
          <a:lstStyle/>
          <a:p>
            <a:pPr>
              <a:lnSpc>
                <a:spcPct val="150000"/>
              </a:lnSpc>
            </a:pPr>
            <a:r>
              <a:rPr lang="ja-JP" altLang="en-US" sz="1400" dirty="0">
                <a:latin typeface="+mn-ea"/>
              </a:rPr>
              <a:t>＜サポートスタッフとは？＞</a:t>
            </a:r>
            <a:endParaRPr lang="en-US" altLang="ja-JP" sz="1400" dirty="0">
              <a:latin typeface="+mn-ea"/>
            </a:endParaRPr>
          </a:p>
          <a:p>
            <a:pPr>
              <a:lnSpc>
                <a:spcPct val="150000"/>
              </a:lnSpc>
            </a:pPr>
            <a:r>
              <a:rPr lang="ja-JP" altLang="en-US" sz="1400" dirty="0">
                <a:latin typeface="+mn-ea"/>
              </a:rPr>
              <a:t>受け入れ企業と外国籍人材の間に立ち、コミュニケーションを円滑にする人</a:t>
            </a:r>
            <a:endParaRPr lang="en-US" altLang="ja-JP" sz="1400" dirty="0">
              <a:latin typeface="+mn-ea"/>
            </a:endParaRPr>
          </a:p>
          <a:p>
            <a:pPr>
              <a:lnSpc>
                <a:spcPct val="150000"/>
              </a:lnSpc>
            </a:pPr>
            <a:endParaRPr lang="en-US" altLang="ja-JP" sz="700" dirty="0">
              <a:latin typeface="+mn-ea"/>
            </a:endParaRPr>
          </a:p>
          <a:p>
            <a:pPr>
              <a:lnSpc>
                <a:spcPct val="150000"/>
              </a:lnSpc>
            </a:pPr>
            <a:r>
              <a:rPr lang="ja-JP" altLang="en-US" sz="1400" dirty="0">
                <a:latin typeface="+mn-ea"/>
              </a:rPr>
              <a:t>＜サポートスタッフの条件は？＞</a:t>
            </a:r>
            <a:endParaRPr lang="en-US" altLang="ja-JP" sz="1400" dirty="0">
              <a:latin typeface="+mn-ea"/>
            </a:endParaRPr>
          </a:p>
          <a:p>
            <a:pPr>
              <a:lnSpc>
                <a:spcPct val="150000"/>
              </a:lnSpc>
            </a:pPr>
            <a:r>
              <a:rPr lang="ja-JP" altLang="en-US" sz="1400" dirty="0">
                <a:latin typeface="+mn-ea"/>
              </a:rPr>
              <a:t>・外国籍人材の母語で会話ができるなど、高い語学力</a:t>
            </a:r>
            <a:endParaRPr lang="en-US" altLang="ja-JP" sz="1400" dirty="0">
              <a:latin typeface="+mn-ea"/>
            </a:endParaRPr>
          </a:p>
          <a:p>
            <a:pPr>
              <a:lnSpc>
                <a:spcPct val="150000"/>
              </a:lnSpc>
            </a:pPr>
            <a:r>
              <a:rPr lang="ja-JP" altLang="en-US" sz="1400" dirty="0">
                <a:latin typeface="+mn-ea"/>
              </a:rPr>
              <a:t>・日本での就業経験があり、商習慣をよく理解している</a:t>
            </a:r>
            <a:endParaRPr lang="en-US" altLang="ja-JP" sz="1400" dirty="0">
              <a:latin typeface="+mn-ea"/>
            </a:endParaRPr>
          </a:p>
          <a:p>
            <a:pPr>
              <a:lnSpc>
                <a:spcPct val="150000"/>
              </a:lnSpc>
            </a:pPr>
            <a:r>
              <a:rPr lang="ja-JP" altLang="en-US" sz="1400" dirty="0">
                <a:latin typeface="+mn-ea"/>
              </a:rPr>
              <a:t>・お世話をするのが好き</a:t>
            </a:r>
            <a:endParaRPr lang="en-US" altLang="ja-JP" sz="1400" dirty="0">
              <a:latin typeface="+mn-ea"/>
            </a:endParaRPr>
          </a:p>
          <a:p>
            <a:pPr>
              <a:lnSpc>
                <a:spcPct val="150000"/>
              </a:lnSpc>
            </a:pPr>
            <a:r>
              <a:rPr lang="ja-JP" altLang="en-US" sz="1400" dirty="0">
                <a:latin typeface="+mn-ea"/>
              </a:rPr>
              <a:t>・コミュニケーション能力が高い　　などなど</a:t>
            </a:r>
            <a:endParaRPr lang="en-US" altLang="ja-JP" sz="1400" dirty="0">
              <a:latin typeface="+mn-ea"/>
            </a:endParaRPr>
          </a:p>
        </p:txBody>
      </p:sp>
    </p:spTree>
    <p:extLst>
      <p:ext uri="{BB962C8B-B14F-4D97-AF65-F5344CB8AC3E}">
        <p14:creationId xmlns:p14="http://schemas.microsoft.com/office/powerpoint/2010/main" val="2058524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2342360" y="351692"/>
            <a:ext cx="4596130" cy="523220"/>
          </a:xfrm>
          <a:prstGeom prst="rect">
            <a:avLst/>
          </a:prstGeom>
          <a:noFill/>
        </p:spPr>
        <p:txBody>
          <a:bodyPr wrap="none" rtlCol="0">
            <a:spAutoFit/>
          </a:bodyPr>
          <a:lstStyle/>
          <a:p>
            <a:r>
              <a:rPr lang="ja-JP" altLang="en-US" sz="2800" dirty="0">
                <a:solidFill>
                  <a:schemeClr val="accent2"/>
                </a:solidFill>
              </a:rPr>
              <a:t>人材紹介サービスのご案内 </a:t>
            </a:r>
          </a:p>
        </p:txBody>
      </p:sp>
      <p:sp>
        <p:nvSpPr>
          <p:cNvPr id="17" name="正方形/長方形 16">
            <a:extLst>
              <a:ext uri="{FF2B5EF4-FFF2-40B4-BE49-F238E27FC236}">
                <a16:creationId xmlns:a16="http://schemas.microsoft.com/office/drawing/2014/main" id="{B84A2CBA-EEB2-4170-B028-49540E151284}"/>
              </a:ext>
            </a:extLst>
          </p:cNvPr>
          <p:cNvSpPr/>
          <p:nvPr/>
        </p:nvSpPr>
        <p:spPr>
          <a:xfrm>
            <a:off x="506128" y="1005909"/>
            <a:ext cx="8268594" cy="705193"/>
          </a:xfrm>
          <a:prstGeom prst="rect">
            <a:avLst/>
          </a:prstGeom>
        </p:spPr>
        <p:txBody>
          <a:bodyPr wrap="square">
            <a:spAutoFit/>
          </a:bodyPr>
          <a:lstStyle/>
          <a:p>
            <a:pPr algn="ctr">
              <a:lnSpc>
                <a:spcPct val="150000"/>
              </a:lnSpc>
            </a:pPr>
            <a:r>
              <a:rPr lang="ja-JP" altLang="en-US" sz="1400" dirty="0">
                <a:solidFill>
                  <a:srgbClr val="000000"/>
                </a:solidFill>
                <a:latin typeface="Meiryo UI" panose="020B0604030504040204" pitchFamily="50" charset="-128"/>
                <a:ea typeface="Meiryo UI" panose="020B0604030504040204" pitchFamily="50" charset="-128"/>
              </a:rPr>
              <a:t>お客様のご要望に合わせて、グループ会社「やまとごころキャスト」にて人材紹介サービスも行っています。</a:t>
            </a:r>
            <a:endParaRPr lang="en-US" altLang="ja-JP" sz="1400" dirty="0">
              <a:solidFill>
                <a:srgbClr val="000000"/>
              </a:solidFill>
              <a:latin typeface="Meiryo UI" panose="020B0604030504040204" pitchFamily="50" charset="-128"/>
              <a:ea typeface="Meiryo UI" panose="020B0604030504040204" pitchFamily="50" charset="-128"/>
            </a:endParaRPr>
          </a:p>
          <a:p>
            <a:pPr algn="ctr">
              <a:lnSpc>
                <a:spcPct val="150000"/>
              </a:lnSpc>
            </a:pPr>
            <a:r>
              <a:rPr lang="ja-JP" altLang="en-US" sz="1400" dirty="0">
                <a:solidFill>
                  <a:srgbClr val="000000"/>
                </a:solidFill>
                <a:latin typeface="Meiryo UI" panose="020B0604030504040204" pitchFamily="50" charset="-128"/>
                <a:ea typeface="Meiryo UI" panose="020B0604030504040204" pitchFamily="50" charset="-128"/>
              </a:rPr>
              <a:t>「やまとごころキャリア」の求人広告掲載と併用することも可能です。</a:t>
            </a:r>
            <a:endParaRPr lang="ja-JP" altLang="en-US" sz="1400" dirty="0">
              <a:latin typeface="+mn-ea"/>
            </a:endParaRPr>
          </a:p>
        </p:txBody>
      </p:sp>
      <p:graphicFrame>
        <p:nvGraphicFramePr>
          <p:cNvPr id="6" name="表 5">
            <a:extLst>
              <a:ext uri="{FF2B5EF4-FFF2-40B4-BE49-F238E27FC236}">
                <a16:creationId xmlns:a16="http://schemas.microsoft.com/office/drawing/2014/main" id="{F73D47CD-DF28-4259-9794-05DF3A2171A4}"/>
              </a:ext>
            </a:extLst>
          </p:cNvPr>
          <p:cNvGraphicFramePr>
            <a:graphicFrameLocks noGrp="1"/>
          </p:cNvGraphicFramePr>
          <p:nvPr/>
        </p:nvGraphicFramePr>
        <p:xfrm>
          <a:off x="356660" y="2515053"/>
          <a:ext cx="8420098" cy="3840480"/>
        </p:xfrm>
        <a:graphic>
          <a:graphicData uri="http://schemas.openxmlformats.org/drawingml/2006/table">
            <a:tbl>
              <a:tblPr firstRow="1" bandRow="1">
                <a:tableStyleId>{0E3FDE45-AF77-4B5C-9715-49D594BDF05E}</a:tableStyleId>
              </a:tblPr>
              <a:tblGrid>
                <a:gridCol w="1123797">
                  <a:extLst>
                    <a:ext uri="{9D8B030D-6E8A-4147-A177-3AD203B41FA5}">
                      <a16:colId xmlns:a16="http://schemas.microsoft.com/office/drawing/2014/main" val="3445149999"/>
                    </a:ext>
                  </a:extLst>
                </a:gridCol>
                <a:gridCol w="3734704">
                  <a:extLst>
                    <a:ext uri="{9D8B030D-6E8A-4147-A177-3AD203B41FA5}">
                      <a16:colId xmlns:a16="http://schemas.microsoft.com/office/drawing/2014/main" val="593546577"/>
                    </a:ext>
                  </a:extLst>
                </a:gridCol>
                <a:gridCol w="3561597">
                  <a:extLst>
                    <a:ext uri="{9D8B030D-6E8A-4147-A177-3AD203B41FA5}">
                      <a16:colId xmlns:a16="http://schemas.microsoft.com/office/drawing/2014/main" val="352854814"/>
                    </a:ext>
                  </a:extLst>
                </a:gridCol>
              </a:tblGrid>
              <a:tr h="545307">
                <a:tc>
                  <a:txBody>
                    <a:bodyPr/>
                    <a:lstStyle/>
                    <a:p>
                      <a:pPr algn="ctr"/>
                      <a:endParaRPr kumimoji="1" lang="en-US" altLang="ja-JP" sz="1200" b="0" dirty="0">
                        <a:latin typeface="+mn-ea"/>
                        <a:ea typeface="+mn-ea"/>
                      </a:endParaRPr>
                    </a:p>
                    <a:p>
                      <a:pPr algn="ctr"/>
                      <a:endParaRPr kumimoji="1" lang="en-US" altLang="ja-JP" sz="1200" b="0" dirty="0">
                        <a:latin typeface="+mn-ea"/>
                        <a:ea typeface="+mn-ea"/>
                      </a:endParaRPr>
                    </a:p>
                    <a:p>
                      <a:pPr algn="ctr"/>
                      <a:r>
                        <a:rPr kumimoji="1" lang="ja-JP" altLang="en-US" sz="1200" b="0" dirty="0">
                          <a:latin typeface="+mn-ea"/>
                          <a:ea typeface="+mn-ea"/>
                        </a:rPr>
                        <a:t>サービス名</a:t>
                      </a:r>
                      <a:endParaRPr kumimoji="1" lang="en-US" altLang="ja-JP" sz="1200" b="0" dirty="0">
                        <a:latin typeface="+mn-ea"/>
                        <a:ea typeface="+mn-ea"/>
                      </a:endParaRPr>
                    </a:p>
                    <a:p>
                      <a:pPr algn="ctr"/>
                      <a:endParaRPr kumimoji="1" lang="en-US" altLang="ja-JP" sz="1200" b="0" dirty="0">
                        <a:solidFill>
                          <a:sysClr val="windowText" lastClr="000000"/>
                        </a:solidFill>
                        <a:latin typeface="+mn-ea"/>
                        <a:ea typeface="+mn-ea"/>
                      </a:endParaRPr>
                    </a:p>
                    <a:p>
                      <a:pPr algn="ctr"/>
                      <a:endParaRPr kumimoji="1" lang="ja-JP" altLang="en-US" sz="1200" b="0" dirty="0">
                        <a:solidFill>
                          <a:sysClr val="windowText" lastClr="000000"/>
                        </a:solidFill>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kumimoji="1" lang="ja-JP" altLang="en-US" sz="1200" b="1" kern="1200" dirty="0">
                        <a:solidFill>
                          <a:schemeClr val="lt1"/>
                        </a:solidFill>
                        <a:latin typeface="+mn-ea"/>
                        <a:ea typeface="+mn-ea"/>
                        <a:cs typeface="+mn-cs"/>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endParaRPr kumimoji="1" lang="ja-JP" altLang="en-US"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56756576"/>
                  </a:ext>
                </a:extLst>
              </a:tr>
              <a:tr h="271578">
                <a:tc>
                  <a:txBody>
                    <a:bodyPr/>
                    <a:lstStyle/>
                    <a:p>
                      <a:pPr algn="ctr"/>
                      <a:r>
                        <a:rPr kumimoji="1" lang="ja-JP" altLang="en-US" sz="1200" dirty="0">
                          <a:latin typeface="+mn-ea"/>
                          <a:ea typeface="+mn-ea"/>
                        </a:rPr>
                        <a:t>タイプ</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tc>
                  <a:txBody>
                    <a:bodyPr/>
                    <a:lstStyle/>
                    <a:p>
                      <a:pPr algn="ctr"/>
                      <a:r>
                        <a:rPr kumimoji="1" lang="ja-JP" altLang="en-US" sz="1200" dirty="0">
                          <a:latin typeface="+mn-ea"/>
                          <a:ea typeface="+mn-ea"/>
                        </a:rPr>
                        <a:t>求人広告掲載型</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tc>
                  <a:txBody>
                    <a:bodyPr/>
                    <a:lstStyle/>
                    <a:p>
                      <a:pPr algn="ctr"/>
                      <a:r>
                        <a:rPr kumimoji="1" lang="ja-JP" altLang="en-US" sz="1200" dirty="0">
                          <a:latin typeface="+mn-ea"/>
                          <a:ea typeface="+mn-ea"/>
                        </a:rPr>
                        <a:t>人材紹介型</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extLst>
                  <a:ext uri="{0D108BD9-81ED-4DB2-BD59-A6C34878D82A}">
                    <a16:rowId xmlns:a16="http://schemas.microsoft.com/office/drawing/2014/main" val="1347412047"/>
                  </a:ext>
                </a:extLst>
              </a:tr>
              <a:tr h="245689">
                <a:tc>
                  <a:txBody>
                    <a:bodyPr/>
                    <a:lstStyle/>
                    <a:p>
                      <a:pPr algn="ctr"/>
                      <a:r>
                        <a:rPr kumimoji="1" lang="ja-JP" altLang="en-US" sz="1200" dirty="0">
                          <a:latin typeface="+mn-ea"/>
                          <a:ea typeface="+mn-ea"/>
                        </a:rPr>
                        <a:t>料金形態</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kumimoji="1" lang="ja-JP" altLang="en-US" sz="1200" dirty="0">
                          <a:latin typeface="+mn-ea"/>
                          <a:ea typeface="+mn-ea"/>
                        </a:rPr>
                        <a:t>成果報酬</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kumimoji="1" lang="ja-JP" altLang="en-US" sz="1200" dirty="0">
                          <a:latin typeface="+mn-ea"/>
                          <a:ea typeface="+mn-ea"/>
                        </a:rPr>
                        <a:t>成果報酬</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353661643"/>
                  </a:ext>
                </a:extLst>
              </a:tr>
              <a:tr h="371235">
                <a:tc>
                  <a:txBody>
                    <a:bodyPr/>
                    <a:lstStyle/>
                    <a:p>
                      <a:pPr algn="ctr"/>
                      <a:r>
                        <a:rPr kumimoji="1" lang="ja-JP" altLang="en-US" sz="1200" dirty="0">
                          <a:latin typeface="+mn-ea"/>
                          <a:ea typeface="+mn-ea"/>
                        </a:rPr>
                        <a:t>価格</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tc>
                  <a:txBody>
                    <a:bodyPr/>
                    <a:lstStyle/>
                    <a:p>
                      <a:pPr algn="ctr"/>
                      <a:r>
                        <a:rPr kumimoji="1" lang="ja-JP" altLang="en-US" sz="1200" dirty="0">
                          <a:latin typeface="+mn-ea"/>
                          <a:ea typeface="+mn-ea"/>
                        </a:rPr>
                        <a:t>正社員・契約社員　　</a:t>
                      </a:r>
                      <a:r>
                        <a:rPr kumimoji="1" lang="en-US" altLang="ja-JP" sz="1200" dirty="0">
                          <a:latin typeface="+mn-ea"/>
                          <a:ea typeface="+mn-ea"/>
                        </a:rPr>
                        <a:t>30</a:t>
                      </a:r>
                      <a:r>
                        <a:rPr kumimoji="1" lang="ja-JP" altLang="en-US" sz="1200" dirty="0">
                          <a:latin typeface="+mn-ea"/>
                          <a:ea typeface="+mn-ea"/>
                        </a:rPr>
                        <a:t>万円</a:t>
                      </a:r>
                      <a:r>
                        <a:rPr kumimoji="1" lang="en-US" altLang="ja-JP" sz="1200" dirty="0">
                          <a:latin typeface="+mn-ea"/>
                          <a:ea typeface="+mn-ea"/>
                        </a:rPr>
                        <a:t>/</a:t>
                      </a:r>
                      <a:r>
                        <a:rPr kumimoji="1" lang="ja-JP" altLang="en-US" sz="1200" dirty="0">
                          <a:latin typeface="+mn-ea"/>
                          <a:ea typeface="+mn-ea"/>
                        </a:rPr>
                        <a:t>人</a:t>
                      </a:r>
                      <a:endParaRPr kumimoji="1" lang="en-US" altLang="ja-JP" sz="1200" dirty="0">
                        <a:latin typeface="+mn-ea"/>
                        <a:ea typeface="+mn-ea"/>
                      </a:endParaRPr>
                    </a:p>
                    <a:p>
                      <a:pPr algn="ctr"/>
                      <a:r>
                        <a:rPr kumimoji="1" lang="ja-JP" altLang="en-US" sz="1200" dirty="0">
                          <a:latin typeface="+mn-ea"/>
                          <a:ea typeface="+mn-ea"/>
                        </a:rPr>
                        <a:t>アルバイト・パート　</a:t>
                      </a:r>
                      <a:r>
                        <a:rPr kumimoji="1" lang="en-US" altLang="ja-JP" sz="1200" dirty="0">
                          <a:latin typeface="+mn-ea"/>
                          <a:ea typeface="+mn-ea"/>
                        </a:rPr>
                        <a:t>10</a:t>
                      </a:r>
                      <a:r>
                        <a:rPr kumimoji="1" lang="ja-JP" altLang="en-US" sz="1200" dirty="0">
                          <a:latin typeface="+mn-ea"/>
                          <a:ea typeface="+mn-ea"/>
                        </a:rPr>
                        <a:t>万円</a:t>
                      </a:r>
                      <a:r>
                        <a:rPr kumimoji="1" lang="en-US" altLang="ja-JP" sz="1200" dirty="0">
                          <a:latin typeface="+mn-ea"/>
                          <a:ea typeface="+mn-ea"/>
                        </a:rPr>
                        <a:t>/</a:t>
                      </a:r>
                      <a:r>
                        <a:rPr kumimoji="1" lang="ja-JP" altLang="en-US" sz="1200" dirty="0">
                          <a:latin typeface="+mn-ea"/>
                          <a:ea typeface="+mn-ea"/>
                        </a:rPr>
                        <a:t>人</a:t>
                      </a:r>
                      <a:endParaRPr kumimoji="1" lang="en-US" altLang="ja-JP"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tc>
                  <a:txBody>
                    <a:bodyPr/>
                    <a:lstStyle/>
                    <a:p>
                      <a:pPr algn="ctr"/>
                      <a:r>
                        <a:rPr kumimoji="1" lang="ja-JP" altLang="en-US" sz="1200" dirty="0">
                          <a:latin typeface="+mn-ea"/>
                          <a:ea typeface="+mn-ea"/>
                        </a:rPr>
                        <a:t>採用者の想定年収によって決定</a:t>
                      </a:r>
                      <a:endParaRPr kumimoji="1" lang="en-US" altLang="ja-JP"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extLst>
                  <a:ext uri="{0D108BD9-81ED-4DB2-BD59-A6C34878D82A}">
                    <a16:rowId xmlns:a16="http://schemas.microsoft.com/office/drawing/2014/main" val="3740008066"/>
                  </a:ext>
                </a:extLst>
              </a:tr>
              <a:tr h="834894">
                <a:tc>
                  <a:txBody>
                    <a:bodyPr/>
                    <a:lstStyle/>
                    <a:p>
                      <a:pPr algn="ctr"/>
                      <a:r>
                        <a:rPr kumimoji="1" lang="ja-JP" altLang="en-US" sz="1200" dirty="0">
                          <a:latin typeface="+mn-ea"/>
                          <a:ea typeface="+mn-ea"/>
                        </a:rPr>
                        <a:t>特徴</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r>
                        <a:rPr kumimoji="1" lang="ja-JP" altLang="en-US" sz="1200" b="0" i="0" kern="1200" dirty="0">
                          <a:solidFill>
                            <a:schemeClr val="tx1"/>
                          </a:solidFill>
                          <a:effectLst/>
                          <a:latin typeface="+mn-ea"/>
                          <a:ea typeface="+mn-ea"/>
                          <a:cs typeface="+mn-cs"/>
                        </a:rPr>
                        <a:t>広告掲載型の求人サイト。登録から掲載開始までがスピーディー。掲載にあたる初期費用は無料、採用時のみ課金の成果報酬型広告です。広告費のリスクなく低予算で採用につなげていただけます。</a:t>
                      </a:r>
                      <a:endParaRPr kumimoji="1" lang="ja-JP" altLang="en-US"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just"/>
                      <a:r>
                        <a:rPr kumimoji="1" lang="ja-JP" altLang="en-US" sz="1200" b="0" i="0" kern="1200" dirty="0">
                          <a:solidFill>
                            <a:schemeClr val="tx1"/>
                          </a:solidFill>
                          <a:effectLst/>
                          <a:latin typeface="+mn-ea"/>
                          <a:ea typeface="+mn-ea"/>
                          <a:cs typeface="+mn-cs"/>
                        </a:rPr>
                        <a:t>外国籍採用を得意とするアドバイザーが最適な候補者をご紹介する人材紹介型サービス。求める人材に絞ってアプローチできるため、スクリーニングの手間が省けます。非公開にしたい求人にもご利用いただけます。</a:t>
                      </a:r>
                      <a:endParaRPr kumimoji="1" lang="ja-JP" altLang="en-US"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897219741"/>
                  </a:ext>
                </a:extLst>
              </a:tr>
              <a:tr h="676268">
                <a:tc>
                  <a:txBody>
                    <a:bodyPr/>
                    <a:lstStyle/>
                    <a:p>
                      <a:pPr algn="ctr"/>
                      <a:r>
                        <a:rPr kumimoji="1" lang="ja-JP" altLang="en-US" sz="1200" dirty="0">
                          <a:latin typeface="+mn-ea"/>
                          <a:ea typeface="+mn-ea"/>
                        </a:rPr>
                        <a:t>こういった</a:t>
                      </a:r>
                      <a:endParaRPr kumimoji="1" lang="en-US" altLang="ja-JP" sz="1200" dirty="0">
                        <a:latin typeface="+mn-ea"/>
                        <a:ea typeface="+mn-ea"/>
                      </a:endParaRPr>
                    </a:p>
                    <a:p>
                      <a:pPr algn="ctr"/>
                      <a:r>
                        <a:rPr kumimoji="1" lang="ja-JP" altLang="en-US" sz="1200" dirty="0">
                          <a:latin typeface="+mn-ea"/>
                          <a:ea typeface="+mn-ea"/>
                        </a:rPr>
                        <a:t>採用担当者様にオススメ！</a:t>
                      </a:r>
                      <a:endParaRPr kumimoji="1" lang="en-US" altLang="ja-JP"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tc>
                  <a:txBody>
                    <a:bodyPr/>
                    <a:lstStyle/>
                    <a:p>
                      <a:pPr marL="285750" indent="-285750" algn="just">
                        <a:buFont typeface="Wingdings" panose="05000000000000000000" pitchFamily="2" charset="2"/>
                        <a:buChar char="ü"/>
                      </a:pPr>
                      <a:r>
                        <a:rPr kumimoji="1" lang="ja-JP" altLang="en-US" sz="1200" dirty="0">
                          <a:latin typeface="+mn-ea"/>
                          <a:ea typeface="+mn-ea"/>
                        </a:rPr>
                        <a:t>採用単価を抑えたい</a:t>
                      </a:r>
                      <a:endParaRPr kumimoji="1" lang="en-US" altLang="ja-JP" sz="1200" dirty="0">
                        <a:latin typeface="+mn-ea"/>
                        <a:ea typeface="+mn-ea"/>
                      </a:endParaRPr>
                    </a:p>
                    <a:p>
                      <a:pPr marL="285750" indent="-285750" algn="just">
                        <a:buFont typeface="Wingdings" panose="05000000000000000000" pitchFamily="2" charset="2"/>
                        <a:buChar char="ü"/>
                      </a:pPr>
                      <a:r>
                        <a:rPr kumimoji="1" lang="ja-JP" altLang="en-US" sz="1200" dirty="0">
                          <a:latin typeface="+mn-ea"/>
                          <a:ea typeface="+mn-ea"/>
                        </a:rPr>
                        <a:t>定額なので予算の見通しが立つ</a:t>
                      </a:r>
                      <a:endParaRPr kumimoji="1" lang="en-US" altLang="ja-JP" sz="1200" dirty="0">
                        <a:latin typeface="+mn-ea"/>
                        <a:ea typeface="+mn-ea"/>
                      </a:endParaRPr>
                    </a:p>
                    <a:p>
                      <a:pPr marL="285750" indent="-285750" algn="just">
                        <a:buFont typeface="Wingdings" panose="05000000000000000000" pitchFamily="2" charset="2"/>
                        <a:buChar char="ü"/>
                      </a:pPr>
                      <a:r>
                        <a:rPr kumimoji="1" lang="ja-JP" altLang="en-US" sz="1200" dirty="0">
                          <a:latin typeface="+mn-ea"/>
                          <a:ea typeface="+mn-ea"/>
                        </a:rPr>
                        <a:t>求職者と直接やり取りしたい</a:t>
                      </a:r>
                      <a:endParaRPr kumimoji="1" lang="en-US" altLang="ja-JP" sz="1200" dirty="0">
                        <a:latin typeface="+mn-ea"/>
                        <a:ea typeface="+mn-ea"/>
                      </a:endParaRPr>
                    </a:p>
                    <a:p>
                      <a:pPr marL="285750" indent="-285750" algn="just">
                        <a:buFont typeface="Wingdings" panose="05000000000000000000" pitchFamily="2" charset="2"/>
                        <a:buChar char="ü"/>
                      </a:pPr>
                      <a:r>
                        <a:rPr kumimoji="1" lang="ja-JP" altLang="en-US" sz="1200" dirty="0">
                          <a:latin typeface="+mn-ea"/>
                          <a:ea typeface="+mn-ea"/>
                        </a:rPr>
                        <a:t>求人情報は自由に登録・編集したい</a:t>
                      </a:r>
                      <a:endParaRPr kumimoji="1" lang="en-US" altLang="ja-JP"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tc>
                  <a:txBody>
                    <a:bodyPr/>
                    <a:lstStyle/>
                    <a:p>
                      <a:pPr marL="285750" indent="-285750" algn="just">
                        <a:buFont typeface="Wingdings" panose="05000000000000000000" pitchFamily="2" charset="2"/>
                        <a:buChar char="ü"/>
                      </a:pPr>
                      <a:r>
                        <a:rPr kumimoji="1" lang="ja-JP" altLang="en-US" sz="1200" dirty="0">
                          <a:latin typeface="+mn-ea"/>
                          <a:ea typeface="+mn-ea"/>
                        </a:rPr>
                        <a:t>専門のキャリアアドバイザーに任せたい</a:t>
                      </a:r>
                      <a:endParaRPr kumimoji="1" lang="en-US" altLang="ja-JP" sz="1200" dirty="0">
                        <a:latin typeface="+mn-ea"/>
                        <a:ea typeface="+mn-ea"/>
                      </a:endParaRPr>
                    </a:p>
                    <a:p>
                      <a:pPr marL="285750" indent="-285750" algn="just">
                        <a:buFont typeface="Wingdings" panose="05000000000000000000" pitchFamily="2" charset="2"/>
                        <a:buChar char="ü"/>
                      </a:pPr>
                      <a:r>
                        <a:rPr kumimoji="1" lang="ja-JP" altLang="en-US" sz="1200" dirty="0">
                          <a:latin typeface="+mn-ea"/>
                          <a:ea typeface="+mn-ea"/>
                        </a:rPr>
                        <a:t>採用活動の負担を軽減したい</a:t>
                      </a:r>
                      <a:endParaRPr kumimoji="1" lang="en-US" altLang="ja-JP" sz="1200" dirty="0">
                        <a:latin typeface="+mn-ea"/>
                        <a:ea typeface="+mn-ea"/>
                      </a:endParaRPr>
                    </a:p>
                    <a:p>
                      <a:pPr marL="285750" indent="-285750" algn="just">
                        <a:buFont typeface="Wingdings" panose="05000000000000000000" pitchFamily="2" charset="2"/>
                        <a:buChar char="ü"/>
                      </a:pPr>
                      <a:r>
                        <a:rPr kumimoji="1" lang="ja-JP" altLang="en-US" sz="1200" dirty="0">
                          <a:latin typeface="+mn-ea"/>
                          <a:ea typeface="+mn-ea"/>
                        </a:rPr>
                        <a:t>最適な候補者を見つけたい</a:t>
                      </a:r>
                      <a:endParaRPr kumimoji="1" lang="en-US" altLang="ja-JP" sz="1200" dirty="0">
                        <a:latin typeface="+mn-ea"/>
                        <a:ea typeface="+mn-ea"/>
                      </a:endParaRPr>
                    </a:p>
                    <a:p>
                      <a:pPr marL="285750" indent="-285750" algn="just">
                        <a:buFont typeface="Wingdings" panose="05000000000000000000" pitchFamily="2" charset="2"/>
                        <a:buChar char="ü"/>
                      </a:pPr>
                      <a:r>
                        <a:rPr kumimoji="1" lang="ja-JP" altLang="en-US" sz="1200" dirty="0">
                          <a:latin typeface="+mn-ea"/>
                          <a:ea typeface="+mn-ea"/>
                        </a:rPr>
                        <a:t>非公開に人材を探したい</a:t>
                      </a:r>
                      <a:endParaRPr kumimoji="1" lang="en-US" altLang="ja-JP" sz="1200" dirty="0">
                        <a:latin typeface="+mn-ea"/>
                        <a:ea typeface="+mn-ea"/>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4">
                        <a:lumMod val="40000"/>
                        <a:lumOff val="60000"/>
                        <a:alpha val="20000"/>
                      </a:schemeClr>
                    </a:solidFill>
                  </a:tcPr>
                </a:tc>
                <a:extLst>
                  <a:ext uri="{0D108BD9-81ED-4DB2-BD59-A6C34878D82A}">
                    <a16:rowId xmlns:a16="http://schemas.microsoft.com/office/drawing/2014/main" val="1814080087"/>
                  </a:ext>
                </a:extLst>
              </a:tr>
            </a:tbl>
          </a:graphicData>
        </a:graphic>
      </p:graphicFrame>
      <p:pic>
        <p:nvPicPr>
          <p:cNvPr id="7" name="図 6">
            <a:extLst>
              <a:ext uri="{FF2B5EF4-FFF2-40B4-BE49-F238E27FC236}">
                <a16:creationId xmlns:a16="http://schemas.microsoft.com/office/drawing/2014/main" id="{D42545AD-A31E-411A-BA1A-5FA38BDC3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314" y="2685538"/>
            <a:ext cx="2910424" cy="593056"/>
          </a:xfrm>
          <a:prstGeom prst="rect">
            <a:avLst/>
          </a:prstGeom>
        </p:spPr>
      </p:pic>
      <p:sp>
        <p:nvSpPr>
          <p:cNvPr id="8" name="テキスト ボックス 7">
            <a:extLst>
              <a:ext uri="{FF2B5EF4-FFF2-40B4-BE49-F238E27FC236}">
                <a16:creationId xmlns:a16="http://schemas.microsoft.com/office/drawing/2014/main" id="{4849C2BA-5C28-45C9-85A5-FC88A8BAC834}"/>
              </a:ext>
            </a:extLst>
          </p:cNvPr>
          <p:cNvSpPr txBox="1"/>
          <p:nvPr/>
        </p:nvSpPr>
        <p:spPr>
          <a:xfrm>
            <a:off x="1897225" y="2100763"/>
            <a:ext cx="5486400" cy="584775"/>
          </a:xfrm>
          <a:prstGeom prst="rect">
            <a:avLst/>
          </a:prstGeom>
          <a:noFill/>
        </p:spPr>
        <p:txBody>
          <a:bodyPr wrap="square" rtlCol="0">
            <a:spAutoFit/>
          </a:bodyPr>
          <a:lstStyle/>
          <a:p>
            <a:r>
              <a:rPr lang="ja-JP" altLang="en-US" sz="1600" dirty="0">
                <a:solidFill>
                  <a:schemeClr val="accent2"/>
                </a:solidFill>
              </a:rPr>
              <a:t>採用ニーズに合わせて選べる</a:t>
            </a:r>
            <a:r>
              <a:rPr lang="en-US" altLang="ja-JP" sz="1600" dirty="0">
                <a:solidFill>
                  <a:schemeClr val="accent2"/>
                </a:solidFill>
              </a:rPr>
              <a:t>2</a:t>
            </a:r>
            <a:r>
              <a:rPr lang="ja-JP" altLang="en-US" sz="1600" dirty="0">
                <a:solidFill>
                  <a:schemeClr val="accent2"/>
                </a:solidFill>
              </a:rPr>
              <a:t>つのサービスタイプ</a:t>
            </a:r>
          </a:p>
          <a:p>
            <a:endParaRPr kumimoji="1" lang="ja-JP" altLang="en-US" sz="1600" dirty="0"/>
          </a:p>
        </p:txBody>
      </p:sp>
      <p:pic>
        <p:nvPicPr>
          <p:cNvPr id="9" name="図 8">
            <a:extLst>
              <a:ext uri="{FF2B5EF4-FFF2-40B4-BE49-F238E27FC236}">
                <a16:creationId xmlns:a16="http://schemas.microsoft.com/office/drawing/2014/main" id="{DDCDFD60-CCD6-4FD3-B0DC-BE479569DBEE}"/>
              </a:ext>
            </a:extLst>
          </p:cNvPr>
          <p:cNvPicPr>
            <a:picLocks noChangeAspect="1"/>
          </p:cNvPicPr>
          <p:nvPr/>
        </p:nvPicPr>
        <p:blipFill rotWithShape="1">
          <a:blip r:embed="rId4"/>
          <a:srcRect t="16661" b="11801"/>
          <a:stretch/>
        </p:blipFill>
        <p:spPr>
          <a:xfrm>
            <a:off x="5702503" y="2685538"/>
            <a:ext cx="2524126" cy="714911"/>
          </a:xfrm>
          <a:prstGeom prst="rect">
            <a:avLst/>
          </a:prstGeom>
        </p:spPr>
      </p:pic>
    </p:spTree>
    <p:extLst>
      <p:ext uri="{BB962C8B-B14F-4D97-AF65-F5344CB8AC3E}">
        <p14:creationId xmlns:p14="http://schemas.microsoft.com/office/powerpoint/2010/main" val="209504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7104830" cy="646331"/>
          </a:xfrm>
          <a:prstGeom prst="rect">
            <a:avLst/>
          </a:prstGeom>
          <a:noFill/>
        </p:spPr>
        <p:txBody>
          <a:bodyPr wrap="none" rtlCol="0">
            <a:spAutoFit/>
          </a:bodyPr>
          <a:lstStyle/>
          <a:p>
            <a:r>
              <a:rPr kumimoji="1" lang="ja-JP" altLang="en-US" sz="3600" dirty="0">
                <a:solidFill>
                  <a:schemeClr val="accent2"/>
                </a:solidFill>
                <a:latin typeface="+mn-ea"/>
              </a:rPr>
              <a:t>１</a:t>
            </a:r>
            <a:r>
              <a:rPr lang="ja-JP" altLang="en-US" sz="3600" dirty="0">
                <a:solidFill>
                  <a:schemeClr val="accent2"/>
                </a:solidFill>
                <a:latin typeface="+mn-ea"/>
              </a:rPr>
              <a:t> </a:t>
            </a:r>
            <a:r>
              <a:rPr lang="en-US" altLang="ja-JP" sz="3600" dirty="0">
                <a:solidFill>
                  <a:schemeClr val="accent2"/>
                </a:solidFill>
                <a:latin typeface="+mn-ea"/>
              </a:rPr>
              <a:t>| </a:t>
            </a:r>
            <a:r>
              <a:rPr lang="ja-JP" altLang="en-US" sz="2400" dirty="0">
                <a:solidFill>
                  <a:schemeClr val="accent2"/>
                </a:solidFill>
                <a:latin typeface="+mn-ea"/>
              </a:rPr>
              <a:t>やまとごころキャリアが選ばれる</a:t>
            </a:r>
            <a:r>
              <a:rPr lang="en-US" altLang="ja-JP" sz="2400" dirty="0">
                <a:solidFill>
                  <a:schemeClr val="accent2"/>
                </a:solidFill>
                <a:latin typeface="+mn-ea"/>
              </a:rPr>
              <a:t>3</a:t>
            </a:r>
            <a:r>
              <a:rPr lang="ja-JP" altLang="en-US" sz="2400" dirty="0">
                <a:solidFill>
                  <a:schemeClr val="accent2"/>
                </a:solidFill>
                <a:latin typeface="+mn-ea"/>
              </a:rPr>
              <a:t>つの理由</a:t>
            </a:r>
            <a:endParaRPr kumimoji="1" lang="ja-JP" altLang="en-US" sz="3600" dirty="0">
              <a:solidFill>
                <a:schemeClr val="accent2"/>
              </a:solidFill>
              <a:latin typeface="+mn-ea"/>
            </a:endParaRPr>
          </a:p>
        </p:txBody>
      </p:sp>
      <p:sp>
        <p:nvSpPr>
          <p:cNvPr id="14" name="正方形/長方形 13">
            <a:extLst>
              <a:ext uri="{FF2B5EF4-FFF2-40B4-BE49-F238E27FC236}">
                <a16:creationId xmlns:a16="http://schemas.microsoft.com/office/drawing/2014/main" id="{BE6C10A4-7D10-4C60-BD2E-8425BC94B708}"/>
              </a:ext>
            </a:extLst>
          </p:cNvPr>
          <p:cNvSpPr/>
          <p:nvPr/>
        </p:nvSpPr>
        <p:spPr>
          <a:xfrm>
            <a:off x="1411117" y="1431174"/>
            <a:ext cx="2159566" cy="884473"/>
          </a:xfrm>
          <a:prstGeom prst="rect">
            <a:avLst/>
          </a:prstGeom>
        </p:spPr>
        <p:txBody>
          <a:bodyPr wrap="none">
            <a:spAutoFit/>
          </a:bodyPr>
          <a:lstStyle/>
          <a:p>
            <a:pPr>
              <a:lnSpc>
                <a:spcPct val="150000"/>
              </a:lnSpc>
            </a:pPr>
            <a:r>
              <a:rPr lang="ja-JP" altLang="en-US" dirty="0">
                <a:solidFill>
                  <a:schemeClr val="accent2"/>
                </a:solidFill>
                <a:latin typeface="+mn-ea"/>
              </a:rPr>
              <a:t>高い語学力を持つ</a:t>
            </a:r>
            <a:endParaRPr lang="en-US" altLang="ja-JP" dirty="0">
              <a:solidFill>
                <a:schemeClr val="accent2"/>
              </a:solidFill>
              <a:latin typeface="+mn-ea"/>
            </a:endParaRPr>
          </a:p>
          <a:p>
            <a:pPr>
              <a:lnSpc>
                <a:spcPct val="150000"/>
              </a:lnSpc>
            </a:pPr>
            <a:r>
              <a:rPr lang="en-US" altLang="ja-JP" dirty="0">
                <a:solidFill>
                  <a:schemeClr val="accent2"/>
                </a:solidFill>
                <a:latin typeface="+mn-ea"/>
              </a:rPr>
              <a:t>2</a:t>
            </a:r>
            <a:r>
              <a:rPr lang="ja-JP" altLang="en-US" dirty="0">
                <a:solidFill>
                  <a:schemeClr val="accent2"/>
                </a:solidFill>
                <a:latin typeface="+mn-ea"/>
              </a:rPr>
              <a:t>万人以上の登録者</a:t>
            </a:r>
          </a:p>
        </p:txBody>
      </p:sp>
      <p:sp>
        <p:nvSpPr>
          <p:cNvPr id="15" name="正方形/長方形 14">
            <a:extLst>
              <a:ext uri="{FF2B5EF4-FFF2-40B4-BE49-F238E27FC236}">
                <a16:creationId xmlns:a16="http://schemas.microsoft.com/office/drawing/2014/main" id="{AD4B6A82-A22B-4ADA-B85D-A9B54C071DC3}"/>
              </a:ext>
            </a:extLst>
          </p:cNvPr>
          <p:cNvSpPr/>
          <p:nvPr/>
        </p:nvSpPr>
        <p:spPr>
          <a:xfrm>
            <a:off x="1411117" y="3435837"/>
            <a:ext cx="1800493" cy="884473"/>
          </a:xfrm>
          <a:prstGeom prst="rect">
            <a:avLst/>
          </a:prstGeom>
        </p:spPr>
        <p:txBody>
          <a:bodyPr wrap="none">
            <a:spAutoFit/>
          </a:bodyPr>
          <a:lstStyle/>
          <a:p>
            <a:pPr>
              <a:lnSpc>
                <a:spcPct val="150000"/>
              </a:lnSpc>
            </a:pPr>
            <a:r>
              <a:rPr lang="ja-JP" altLang="en-US" dirty="0">
                <a:solidFill>
                  <a:schemeClr val="accent2"/>
                </a:solidFill>
                <a:latin typeface="+mn-ea"/>
              </a:rPr>
              <a:t>採用までが早く</a:t>
            </a:r>
          </a:p>
          <a:p>
            <a:pPr>
              <a:lnSpc>
                <a:spcPct val="150000"/>
              </a:lnSpc>
            </a:pPr>
            <a:r>
              <a:rPr lang="ja-JP" altLang="en-US" dirty="0">
                <a:solidFill>
                  <a:schemeClr val="accent2"/>
                </a:solidFill>
                <a:latin typeface="+mn-ea"/>
              </a:rPr>
              <a:t>業務負担を軽減</a:t>
            </a:r>
          </a:p>
        </p:txBody>
      </p:sp>
      <p:sp>
        <p:nvSpPr>
          <p:cNvPr id="16" name="正方形/長方形 15">
            <a:extLst>
              <a:ext uri="{FF2B5EF4-FFF2-40B4-BE49-F238E27FC236}">
                <a16:creationId xmlns:a16="http://schemas.microsoft.com/office/drawing/2014/main" id="{05E95D8E-B8EC-4052-AFB3-0E1332931B53}"/>
              </a:ext>
            </a:extLst>
          </p:cNvPr>
          <p:cNvSpPr/>
          <p:nvPr/>
        </p:nvSpPr>
        <p:spPr>
          <a:xfrm>
            <a:off x="1411117" y="5365650"/>
            <a:ext cx="2159567" cy="884473"/>
          </a:xfrm>
          <a:prstGeom prst="rect">
            <a:avLst/>
          </a:prstGeom>
        </p:spPr>
        <p:txBody>
          <a:bodyPr wrap="none">
            <a:spAutoFit/>
          </a:bodyPr>
          <a:lstStyle/>
          <a:p>
            <a:pPr>
              <a:lnSpc>
                <a:spcPct val="150000"/>
              </a:lnSpc>
            </a:pPr>
            <a:r>
              <a:rPr lang="ja-JP" altLang="en-US" dirty="0">
                <a:solidFill>
                  <a:schemeClr val="accent2"/>
                </a:solidFill>
                <a:latin typeface="+mn-ea"/>
              </a:rPr>
              <a:t>安心の初期費用</a:t>
            </a:r>
            <a:r>
              <a:rPr lang="en-US" altLang="ja-JP" dirty="0">
                <a:solidFill>
                  <a:schemeClr val="accent2"/>
                </a:solidFill>
                <a:latin typeface="+mn-ea"/>
              </a:rPr>
              <a:t>0</a:t>
            </a:r>
            <a:r>
              <a:rPr lang="ja-JP" altLang="en-US" dirty="0">
                <a:solidFill>
                  <a:schemeClr val="accent2"/>
                </a:solidFill>
                <a:latin typeface="+mn-ea"/>
              </a:rPr>
              <a:t>円</a:t>
            </a:r>
          </a:p>
          <a:p>
            <a:pPr>
              <a:lnSpc>
                <a:spcPct val="150000"/>
              </a:lnSpc>
            </a:pPr>
            <a:r>
              <a:rPr lang="ja-JP" altLang="en-US" dirty="0">
                <a:solidFill>
                  <a:schemeClr val="accent2"/>
                </a:solidFill>
                <a:latin typeface="+mn-ea"/>
              </a:rPr>
              <a:t>完全成果報酬型</a:t>
            </a:r>
          </a:p>
        </p:txBody>
      </p:sp>
      <p:pic>
        <p:nvPicPr>
          <p:cNvPr id="17" name="図 16">
            <a:extLst>
              <a:ext uri="{FF2B5EF4-FFF2-40B4-BE49-F238E27FC236}">
                <a16:creationId xmlns:a16="http://schemas.microsoft.com/office/drawing/2014/main" id="{E0BBBE81-EB1A-45B9-9DDF-5A2AA9B96D4F}"/>
              </a:ext>
            </a:extLst>
          </p:cNvPr>
          <p:cNvPicPr>
            <a:picLocks noChangeAspect="1"/>
          </p:cNvPicPr>
          <p:nvPr/>
        </p:nvPicPr>
        <p:blipFill>
          <a:blip r:embed="rId3"/>
          <a:stretch>
            <a:fillRect/>
          </a:stretch>
        </p:blipFill>
        <p:spPr>
          <a:xfrm>
            <a:off x="512855" y="1498236"/>
            <a:ext cx="782516" cy="690136"/>
          </a:xfrm>
          <a:prstGeom prst="rect">
            <a:avLst/>
          </a:prstGeom>
        </p:spPr>
      </p:pic>
      <p:pic>
        <p:nvPicPr>
          <p:cNvPr id="18" name="図 17">
            <a:extLst>
              <a:ext uri="{FF2B5EF4-FFF2-40B4-BE49-F238E27FC236}">
                <a16:creationId xmlns:a16="http://schemas.microsoft.com/office/drawing/2014/main" id="{DD3C83BB-84BF-44A3-982C-7D150694BF5A}"/>
              </a:ext>
            </a:extLst>
          </p:cNvPr>
          <p:cNvPicPr>
            <a:picLocks noChangeAspect="1"/>
          </p:cNvPicPr>
          <p:nvPr/>
        </p:nvPicPr>
        <p:blipFill>
          <a:blip r:embed="rId4"/>
          <a:stretch>
            <a:fillRect/>
          </a:stretch>
        </p:blipFill>
        <p:spPr>
          <a:xfrm>
            <a:off x="559916" y="5448526"/>
            <a:ext cx="782516" cy="739043"/>
          </a:xfrm>
          <a:prstGeom prst="rect">
            <a:avLst/>
          </a:prstGeom>
        </p:spPr>
      </p:pic>
      <p:pic>
        <p:nvPicPr>
          <p:cNvPr id="19" name="図 18">
            <a:extLst>
              <a:ext uri="{FF2B5EF4-FFF2-40B4-BE49-F238E27FC236}">
                <a16:creationId xmlns:a16="http://schemas.microsoft.com/office/drawing/2014/main" id="{D62583F5-78A0-42EA-AB6B-E8B0C14E4C74}"/>
              </a:ext>
            </a:extLst>
          </p:cNvPr>
          <p:cNvPicPr>
            <a:picLocks noChangeAspect="1"/>
          </p:cNvPicPr>
          <p:nvPr/>
        </p:nvPicPr>
        <p:blipFill>
          <a:blip r:embed="rId5"/>
          <a:stretch>
            <a:fillRect/>
          </a:stretch>
        </p:blipFill>
        <p:spPr>
          <a:xfrm>
            <a:off x="537519" y="3538027"/>
            <a:ext cx="744477" cy="641228"/>
          </a:xfrm>
          <a:prstGeom prst="rect">
            <a:avLst/>
          </a:prstGeom>
        </p:spPr>
      </p:pic>
      <p:sp>
        <p:nvSpPr>
          <p:cNvPr id="20" name="正方形/長方形 19">
            <a:extLst>
              <a:ext uri="{FF2B5EF4-FFF2-40B4-BE49-F238E27FC236}">
                <a16:creationId xmlns:a16="http://schemas.microsoft.com/office/drawing/2014/main" id="{BA85F1AD-DC05-47E6-8988-B5256B848A86}"/>
              </a:ext>
            </a:extLst>
          </p:cNvPr>
          <p:cNvSpPr/>
          <p:nvPr/>
        </p:nvSpPr>
        <p:spPr>
          <a:xfrm>
            <a:off x="3974371" y="1244945"/>
            <a:ext cx="4868819" cy="1848519"/>
          </a:xfrm>
          <a:prstGeom prst="rect">
            <a:avLst/>
          </a:prstGeom>
        </p:spPr>
        <p:txBody>
          <a:bodyPr wrap="square">
            <a:spAutoFit/>
          </a:bodyPr>
          <a:lstStyle/>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登録者の</a:t>
            </a:r>
            <a:r>
              <a:rPr lang="en-US" altLang="ja-JP" dirty="0">
                <a:solidFill>
                  <a:schemeClr val="accent2"/>
                </a:solidFill>
                <a:latin typeface="+mn-ea"/>
              </a:rPr>
              <a:t>99</a:t>
            </a:r>
            <a:r>
              <a:rPr lang="ja-JP" altLang="en-US" sz="1400" dirty="0">
                <a:solidFill>
                  <a:schemeClr val="accent2"/>
                </a:solidFill>
                <a:latin typeface="+mn-ea"/>
              </a:rPr>
              <a:t>％</a:t>
            </a:r>
            <a:r>
              <a:rPr lang="ja-JP" altLang="en-US" sz="1400" dirty="0">
                <a:solidFill>
                  <a:schemeClr val="tx1">
                    <a:lumMod val="75000"/>
                    <a:lumOff val="25000"/>
                  </a:schemeClr>
                </a:solidFill>
                <a:latin typeface="+mn-ea"/>
              </a:rPr>
              <a:t>が</a:t>
            </a:r>
            <a:r>
              <a:rPr lang="en-US" altLang="ja-JP" sz="1400" dirty="0">
                <a:solidFill>
                  <a:schemeClr val="tx1">
                    <a:lumMod val="75000"/>
                    <a:lumOff val="25000"/>
                  </a:schemeClr>
                </a:solidFill>
                <a:latin typeface="+mn-ea"/>
              </a:rPr>
              <a:t>2</a:t>
            </a:r>
            <a:r>
              <a:rPr lang="ja-JP" altLang="en-US" sz="1400" dirty="0">
                <a:solidFill>
                  <a:schemeClr val="tx1">
                    <a:lumMod val="75000"/>
                    <a:lumOff val="25000"/>
                  </a:schemeClr>
                </a:solidFill>
                <a:latin typeface="+mn-ea"/>
              </a:rPr>
              <a:t>か国語以上使用可</a:t>
            </a:r>
            <a:endParaRPr lang="en-US" altLang="ja-JP" sz="1400" dirty="0">
              <a:solidFill>
                <a:schemeClr val="tx1">
                  <a:lumMod val="75000"/>
                  <a:lumOff val="25000"/>
                </a:schemeClr>
              </a:solidFill>
              <a:latin typeface="+mn-ea"/>
            </a:endParaRPr>
          </a:p>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登録者の割合は、</a:t>
            </a:r>
            <a:r>
              <a:rPr lang="ja-JP" altLang="en-US" sz="1600" dirty="0">
                <a:solidFill>
                  <a:schemeClr val="accent2"/>
                </a:solidFill>
                <a:latin typeface="+mn-ea"/>
              </a:rPr>
              <a:t>日本籍</a:t>
            </a:r>
            <a:r>
              <a:rPr lang="en-US" altLang="ja-JP" sz="1600" dirty="0">
                <a:solidFill>
                  <a:schemeClr val="accent2"/>
                </a:solidFill>
                <a:latin typeface="+mn-ea"/>
              </a:rPr>
              <a:t>55</a:t>
            </a:r>
            <a:r>
              <a:rPr lang="ja-JP" altLang="en-US" sz="1400" dirty="0">
                <a:solidFill>
                  <a:schemeClr val="accent2"/>
                </a:solidFill>
                <a:latin typeface="+mn-ea"/>
              </a:rPr>
              <a:t>％</a:t>
            </a:r>
            <a:r>
              <a:rPr lang="ja-JP" altLang="en-US" sz="1600" dirty="0">
                <a:solidFill>
                  <a:schemeClr val="accent2"/>
                </a:solidFill>
                <a:latin typeface="+mn-ea"/>
              </a:rPr>
              <a:t>、外国籍</a:t>
            </a:r>
            <a:r>
              <a:rPr lang="en-US" altLang="ja-JP" sz="1600" dirty="0">
                <a:solidFill>
                  <a:schemeClr val="accent2"/>
                </a:solidFill>
                <a:latin typeface="+mn-ea"/>
              </a:rPr>
              <a:t>45</a:t>
            </a:r>
            <a:r>
              <a:rPr lang="ja-JP" altLang="en-US" sz="1400" dirty="0">
                <a:solidFill>
                  <a:schemeClr val="accent2"/>
                </a:solidFill>
                <a:latin typeface="+mn-ea"/>
              </a:rPr>
              <a:t>％</a:t>
            </a:r>
            <a:endParaRPr lang="en-US" altLang="ja-JP" sz="1400" dirty="0">
              <a:solidFill>
                <a:schemeClr val="accent2"/>
              </a:solidFill>
              <a:latin typeface="+mn-ea"/>
            </a:endParaRPr>
          </a:p>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外国籍のうち、日本での就学</a:t>
            </a:r>
            <a:r>
              <a:rPr lang="en-US" altLang="ja-JP" sz="1400" dirty="0">
                <a:solidFill>
                  <a:schemeClr val="tx1">
                    <a:lumMod val="75000"/>
                    <a:lumOff val="25000"/>
                  </a:schemeClr>
                </a:solidFill>
                <a:latin typeface="+mn-ea"/>
              </a:rPr>
              <a:t>/</a:t>
            </a:r>
            <a:r>
              <a:rPr lang="ja-JP" altLang="en-US" sz="1400" dirty="0">
                <a:solidFill>
                  <a:schemeClr val="tx1">
                    <a:lumMod val="75000"/>
                    <a:lumOff val="25000"/>
                  </a:schemeClr>
                </a:solidFill>
                <a:latin typeface="+mn-ea"/>
              </a:rPr>
              <a:t>就業経験者は</a:t>
            </a:r>
            <a:r>
              <a:rPr lang="en-US" altLang="ja-JP" dirty="0">
                <a:solidFill>
                  <a:schemeClr val="accent2"/>
                </a:solidFill>
                <a:latin typeface="+mn-ea"/>
              </a:rPr>
              <a:t>90</a:t>
            </a:r>
            <a:r>
              <a:rPr lang="ja-JP" altLang="en-US" sz="1400" dirty="0">
                <a:solidFill>
                  <a:schemeClr val="accent2"/>
                </a:solidFill>
                <a:latin typeface="+mn-ea"/>
              </a:rPr>
              <a:t>％</a:t>
            </a:r>
            <a:r>
              <a:rPr lang="ja-JP" altLang="en-US" sz="1400" dirty="0">
                <a:solidFill>
                  <a:schemeClr val="tx1">
                    <a:lumMod val="75000"/>
                    <a:lumOff val="25000"/>
                  </a:schemeClr>
                </a:solidFill>
                <a:latin typeface="+mn-ea"/>
              </a:rPr>
              <a:t>以上</a:t>
            </a:r>
            <a:endParaRPr lang="en-US" altLang="ja-JP" sz="1400" dirty="0">
              <a:solidFill>
                <a:schemeClr val="tx1">
                  <a:lumMod val="75000"/>
                  <a:lumOff val="25000"/>
                </a:schemeClr>
              </a:solidFill>
              <a:latin typeface="+mn-ea"/>
            </a:endParaRPr>
          </a:p>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海外の取引先との折衝経験や、海外在住経験のある日本人も多数</a:t>
            </a:r>
            <a:endParaRPr lang="en-US" altLang="ja-JP" sz="1400" dirty="0">
              <a:solidFill>
                <a:schemeClr val="tx1">
                  <a:lumMod val="75000"/>
                  <a:lumOff val="25000"/>
                </a:schemeClr>
              </a:solidFill>
              <a:latin typeface="+mn-ea"/>
            </a:endParaRPr>
          </a:p>
        </p:txBody>
      </p:sp>
      <p:sp>
        <p:nvSpPr>
          <p:cNvPr id="21" name="正方形/長方形 20">
            <a:extLst>
              <a:ext uri="{FF2B5EF4-FFF2-40B4-BE49-F238E27FC236}">
                <a16:creationId xmlns:a16="http://schemas.microsoft.com/office/drawing/2014/main" id="{159D9FC9-0EC4-4C6A-A577-AD472059EA52}"/>
              </a:ext>
            </a:extLst>
          </p:cNvPr>
          <p:cNvSpPr/>
          <p:nvPr/>
        </p:nvSpPr>
        <p:spPr>
          <a:xfrm>
            <a:off x="3974371" y="3240215"/>
            <a:ext cx="4572000" cy="1496692"/>
          </a:xfrm>
          <a:prstGeom prst="rect">
            <a:avLst/>
          </a:prstGeom>
        </p:spPr>
        <p:txBody>
          <a:bodyPr>
            <a:spAutoFit/>
          </a:bodyPr>
          <a:lstStyle/>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企業登録までの手間が少く最短で</a:t>
            </a:r>
            <a:r>
              <a:rPr lang="ja-JP" altLang="en-US" sz="1400" dirty="0">
                <a:solidFill>
                  <a:schemeClr val="accent2"/>
                </a:solidFill>
                <a:latin typeface="+mn-ea"/>
              </a:rPr>
              <a:t>即日掲載可能</a:t>
            </a:r>
            <a:endParaRPr lang="en-US" altLang="ja-JP" sz="1400" dirty="0">
              <a:solidFill>
                <a:schemeClr val="accent2"/>
              </a:solidFill>
              <a:latin typeface="+mn-ea"/>
            </a:endParaRPr>
          </a:p>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初回の求人票作成は</a:t>
            </a:r>
            <a:r>
              <a:rPr lang="ja-JP" altLang="en-US" sz="1400" dirty="0">
                <a:solidFill>
                  <a:schemeClr val="accent2"/>
                </a:solidFill>
                <a:latin typeface="+mn-ea"/>
              </a:rPr>
              <a:t>弊社スタッフがフォロー</a:t>
            </a:r>
            <a:endParaRPr lang="en-US" altLang="ja-JP" sz="1400" dirty="0">
              <a:solidFill>
                <a:schemeClr val="accent2"/>
              </a:solidFill>
              <a:latin typeface="+mn-ea"/>
            </a:endParaRPr>
          </a:p>
          <a:p>
            <a:pPr marL="285750" indent="-285750">
              <a:lnSpc>
                <a:spcPts val="2800"/>
              </a:lnSpc>
              <a:buFont typeface="Wingdings" panose="05000000000000000000" pitchFamily="2" charset="2"/>
              <a:buChar char="ü"/>
            </a:pPr>
            <a:r>
              <a:rPr lang="ja-JP" altLang="en-US" sz="1400" dirty="0">
                <a:latin typeface="+mn-ea"/>
              </a:rPr>
              <a:t>特化型媒体のため、</a:t>
            </a:r>
            <a:r>
              <a:rPr lang="ja-JP" altLang="en-US" sz="1400" dirty="0">
                <a:solidFill>
                  <a:schemeClr val="accent2"/>
                </a:solidFill>
                <a:latin typeface="+mn-ea"/>
              </a:rPr>
              <a:t>ピンポイントで欲しい人材から応募</a:t>
            </a:r>
            <a:r>
              <a:rPr lang="ja-JP" altLang="en-US" sz="1400" dirty="0">
                <a:latin typeface="+mn-ea"/>
              </a:rPr>
              <a:t>が入るため、大量応募をさばく必要無し</a:t>
            </a:r>
            <a:endParaRPr lang="en-US" altLang="ja-JP" sz="1400" dirty="0">
              <a:latin typeface="+mn-ea"/>
            </a:endParaRPr>
          </a:p>
        </p:txBody>
      </p:sp>
      <p:sp>
        <p:nvSpPr>
          <p:cNvPr id="12" name="正方形/長方形 11">
            <a:extLst>
              <a:ext uri="{FF2B5EF4-FFF2-40B4-BE49-F238E27FC236}">
                <a16:creationId xmlns:a16="http://schemas.microsoft.com/office/drawing/2014/main" id="{BB2FB478-C008-4DCD-B4A5-97F5C464A868}"/>
              </a:ext>
            </a:extLst>
          </p:cNvPr>
          <p:cNvSpPr/>
          <p:nvPr/>
        </p:nvSpPr>
        <p:spPr>
          <a:xfrm>
            <a:off x="3974371" y="5235485"/>
            <a:ext cx="4572000" cy="1144801"/>
          </a:xfrm>
          <a:prstGeom prst="rect">
            <a:avLst/>
          </a:prstGeom>
        </p:spPr>
        <p:txBody>
          <a:bodyPr>
            <a:spAutoFit/>
          </a:bodyPr>
          <a:lstStyle/>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求人数</a:t>
            </a:r>
            <a:r>
              <a:rPr lang="ja-JP" altLang="en-US" sz="1600" dirty="0">
                <a:solidFill>
                  <a:schemeClr val="accent2"/>
                </a:solidFill>
                <a:latin typeface="+mn-ea"/>
              </a:rPr>
              <a:t>制限なし</a:t>
            </a:r>
            <a:r>
              <a:rPr lang="ja-JP" altLang="en-US" sz="1400" dirty="0">
                <a:solidFill>
                  <a:schemeClr val="accent2"/>
                </a:solidFill>
                <a:latin typeface="+mn-ea"/>
              </a:rPr>
              <a:t>、</a:t>
            </a:r>
            <a:r>
              <a:rPr lang="ja-JP" altLang="en-US" sz="1400" dirty="0">
                <a:solidFill>
                  <a:schemeClr val="tx1">
                    <a:lumMod val="75000"/>
                    <a:lumOff val="25000"/>
                  </a:schemeClr>
                </a:solidFill>
                <a:latin typeface="+mn-ea"/>
              </a:rPr>
              <a:t>何件応募が来ても</a:t>
            </a:r>
            <a:r>
              <a:rPr lang="ja-JP" altLang="en-US" sz="1600" dirty="0">
                <a:solidFill>
                  <a:schemeClr val="accent2"/>
                </a:solidFill>
                <a:latin typeface="+mn-ea"/>
              </a:rPr>
              <a:t>無料</a:t>
            </a:r>
            <a:endParaRPr lang="en-US" altLang="ja-JP" sz="1600" dirty="0">
              <a:solidFill>
                <a:schemeClr val="accent2"/>
              </a:solidFill>
              <a:latin typeface="+mn-ea"/>
            </a:endParaRPr>
          </a:p>
          <a:p>
            <a:pPr marL="285750" indent="-285750">
              <a:lnSpc>
                <a:spcPts val="2800"/>
              </a:lnSpc>
              <a:buFont typeface="Wingdings" panose="05000000000000000000" pitchFamily="2" charset="2"/>
              <a:buChar char="ü"/>
            </a:pPr>
            <a:r>
              <a:rPr lang="ja-JP" altLang="en-US" sz="1400" dirty="0">
                <a:latin typeface="+mn-ea"/>
              </a:rPr>
              <a:t>他媒体だと有料オプションのサービスが</a:t>
            </a:r>
            <a:r>
              <a:rPr lang="ja-JP" altLang="en-US" sz="1600" dirty="0">
                <a:solidFill>
                  <a:schemeClr val="accent2"/>
                </a:solidFill>
                <a:latin typeface="+mn-ea"/>
              </a:rPr>
              <a:t>無料</a:t>
            </a:r>
            <a:endParaRPr lang="en-US" altLang="ja-JP" sz="1600" dirty="0">
              <a:solidFill>
                <a:schemeClr val="accent2"/>
              </a:solidFill>
              <a:latin typeface="+mn-ea"/>
            </a:endParaRPr>
          </a:p>
          <a:p>
            <a:pPr marL="285750" indent="-285750">
              <a:lnSpc>
                <a:spcPts val="2800"/>
              </a:lnSpc>
              <a:buFont typeface="Wingdings" panose="05000000000000000000" pitchFamily="2" charset="2"/>
              <a:buChar char="ü"/>
            </a:pPr>
            <a:r>
              <a:rPr lang="ja-JP" altLang="en-US" sz="1400" dirty="0">
                <a:solidFill>
                  <a:schemeClr val="tx1">
                    <a:lumMod val="75000"/>
                    <a:lumOff val="25000"/>
                  </a:schemeClr>
                </a:solidFill>
                <a:latin typeface="+mn-ea"/>
              </a:rPr>
              <a:t>採用するまで</a:t>
            </a:r>
            <a:r>
              <a:rPr lang="ja-JP" altLang="en-US" dirty="0">
                <a:solidFill>
                  <a:schemeClr val="accent2"/>
                </a:solidFill>
                <a:latin typeface="+mn-ea"/>
              </a:rPr>
              <a:t>無料</a:t>
            </a:r>
            <a:endParaRPr lang="en-US" altLang="ja-JP" dirty="0">
              <a:solidFill>
                <a:schemeClr val="accent2"/>
              </a:solidFill>
              <a:latin typeface="+mn-ea"/>
            </a:endParaRPr>
          </a:p>
        </p:txBody>
      </p:sp>
    </p:spTree>
    <p:extLst>
      <p:ext uri="{BB962C8B-B14F-4D97-AF65-F5344CB8AC3E}">
        <p14:creationId xmlns:p14="http://schemas.microsoft.com/office/powerpoint/2010/main" val="165169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4839786" cy="646331"/>
          </a:xfrm>
          <a:prstGeom prst="rect">
            <a:avLst/>
          </a:prstGeom>
          <a:noFill/>
        </p:spPr>
        <p:txBody>
          <a:bodyPr wrap="none" rtlCol="0">
            <a:spAutoFit/>
          </a:bodyPr>
          <a:lstStyle/>
          <a:p>
            <a:r>
              <a:rPr kumimoji="1" lang="ja-JP" altLang="en-US" sz="3600" dirty="0">
                <a:solidFill>
                  <a:schemeClr val="accent2"/>
                </a:solidFill>
              </a:rPr>
              <a:t>２</a:t>
            </a:r>
            <a:r>
              <a:rPr lang="ja-JP" altLang="en-US" sz="3600" dirty="0">
                <a:solidFill>
                  <a:schemeClr val="accent2"/>
                </a:solidFill>
              </a:rPr>
              <a:t> </a:t>
            </a:r>
            <a:r>
              <a:rPr lang="en-US" altLang="ja-JP" sz="3600" dirty="0">
                <a:solidFill>
                  <a:schemeClr val="accent2"/>
                </a:solidFill>
              </a:rPr>
              <a:t>|</a:t>
            </a:r>
            <a:r>
              <a:rPr lang="ja-JP" altLang="en-US" sz="2400" dirty="0">
                <a:solidFill>
                  <a:srgbClr val="ED7D31"/>
                </a:solidFill>
              </a:rPr>
              <a:t>ご利用事例 </a:t>
            </a:r>
            <a:r>
              <a:rPr lang="en-US" altLang="ja-JP" sz="2400" dirty="0">
                <a:solidFill>
                  <a:srgbClr val="ED7D31"/>
                </a:solidFill>
              </a:rPr>
              <a:t>GENHOSTEL</a:t>
            </a:r>
            <a:r>
              <a:rPr lang="ja-JP" altLang="en-US" sz="2400" dirty="0">
                <a:solidFill>
                  <a:srgbClr val="ED7D31"/>
                </a:solidFill>
              </a:rPr>
              <a:t>様 </a:t>
            </a:r>
            <a:endParaRPr kumimoji="1" lang="ja-JP" altLang="en-US" sz="3600" dirty="0">
              <a:solidFill>
                <a:schemeClr val="accent2"/>
              </a:solidFill>
            </a:endParaRPr>
          </a:p>
        </p:txBody>
      </p:sp>
      <p:sp>
        <p:nvSpPr>
          <p:cNvPr id="31" name="テキスト ボックス 30">
            <a:extLst>
              <a:ext uri="{FF2B5EF4-FFF2-40B4-BE49-F238E27FC236}">
                <a16:creationId xmlns:a16="http://schemas.microsoft.com/office/drawing/2014/main" id="{4AF7F271-422E-4C59-9A6F-A1BDA3FF2E7C}"/>
              </a:ext>
            </a:extLst>
          </p:cNvPr>
          <p:cNvSpPr txBox="1"/>
          <p:nvPr/>
        </p:nvSpPr>
        <p:spPr>
          <a:xfrm>
            <a:off x="530524" y="1138895"/>
            <a:ext cx="4659785" cy="1543756"/>
          </a:xfrm>
          <a:prstGeom prst="rect">
            <a:avLst/>
          </a:prstGeom>
          <a:noFill/>
        </p:spPr>
        <p:txBody>
          <a:bodyPr wrap="square" rtlCol="0">
            <a:spAutoFit/>
          </a:bodyPr>
          <a:lstStyle/>
          <a:p>
            <a:pPr lvl="0">
              <a:lnSpc>
                <a:spcPct val="150000"/>
              </a:lnSpc>
            </a:pPr>
            <a:r>
              <a:rPr lang="ja-JP" altLang="en-US" sz="1600" dirty="0">
                <a:solidFill>
                  <a:srgbClr val="ED7D31"/>
                </a:solidFill>
                <a:latin typeface="游ゴシック" panose="020B0400000000000000" pitchFamily="50" charset="-128"/>
              </a:rPr>
              <a:t>業種：</a:t>
            </a:r>
            <a:r>
              <a:rPr lang="ja-JP" altLang="en-US" sz="1400" dirty="0">
                <a:latin typeface="游ゴシック" panose="020B0400000000000000" pitchFamily="50" charset="-128"/>
              </a:rPr>
              <a:t>簡易宿泊施設</a:t>
            </a:r>
            <a:endParaRPr lang="en-US" altLang="ja-JP" sz="1400" dirty="0">
              <a:latin typeface="游ゴシック" panose="020B0400000000000000" pitchFamily="50" charset="-128"/>
            </a:endParaRPr>
          </a:p>
          <a:p>
            <a:pPr>
              <a:lnSpc>
                <a:spcPct val="150000"/>
              </a:lnSpc>
            </a:pPr>
            <a:r>
              <a:rPr lang="ja-JP" altLang="en-US" sz="1200" dirty="0">
                <a:latin typeface="+mn-ea"/>
              </a:rPr>
              <a:t>「多摩地域の人・自然・歴史・文化のリアルな体験に触れ、新しい東京の魅力を発見してもらうこと」 をコンセプトにした、地域密着型の簡易宿泊施設「</a:t>
            </a:r>
            <a:r>
              <a:rPr lang="en-US" altLang="ja-JP" sz="1200" dirty="0">
                <a:latin typeface="+mn-ea"/>
              </a:rPr>
              <a:t>Wild Cherry Blossom-HOSTEL,TOKYO KOGANEI</a:t>
            </a:r>
            <a:r>
              <a:rPr lang="ja-JP" altLang="en-US" sz="1200" dirty="0">
                <a:latin typeface="+mn-ea"/>
              </a:rPr>
              <a:t>」が、</a:t>
            </a:r>
            <a:r>
              <a:rPr lang="en-US" altLang="ja-JP" sz="1200" dirty="0">
                <a:latin typeface="+mn-ea"/>
              </a:rPr>
              <a:t> 2019</a:t>
            </a:r>
            <a:r>
              <a:rPr lang="ja-JP" altLang="en-US" sz="1200" dirty="0">
                <a:latin typeface="+mn-ea"/>
              </a:rPr>
              <a:t>年</a:t>
            </a:r>
            <a:r>
              <a:rPr lang="en-US" altLang="ja-JP" sz="1200" dirty="0">
                <a:latin typeface="+mn-ea"/>
              </a:rPr>
              <a:t>12</a:t>
            </a:r>
            <a:r>
              <a:rPr lang="ja-JP" altLang="en-US" sz="1200" dirty="0">
                <a:latin typeface="+mn-ea"/>
              </a:rPr>
              <a:t>月</a:t>
            </a:r>
            <a:r>
              <a:rPr lang="en-US" altLang="ja-JP" sz="1200" dirty="0">
                <a:latin typeface="+mn-ea"/>
              </a:rPr>
              <a:t>16</a:t>
            </a:r>
            <a:r>
              <a:rPr lang="ja-JP" altLang="en-US" sz="1200" dirty="0">
                <a:latin typeface="+mn-ea"/>
              </a:rPr>
              <a:t>日にオープンしました。</a:t>
            </a:r>
            <a:endParaRPr lang="en-US" altLang="ja-JP" sz="1200" dirty="0">
              <a:latin typeface="+mn-ea"/>
            </a:endParaRPr>
          </a:p>
        </p:txBody>
      </p:sp>
      <p:sp>
        <p:nvSpPr>
          <p:cNvPr id="15" name="テキスト ボックス 14">
            <a:extLst>
              <a:ext uri="{FF2B5EF4-FFF2-40B4-BE49-F238E27FC236}">
                <a16:creationId xmlns:a16="http://schemas.microsoft.com/office/drawing/2014/main" id="{FB065CD2-70B8-4973-8D48-A7AFFBAC911C}"/>
              </a:ext>
            </a:extLst>
          </p:cNvPr>
          <p:cNvSpPr txBox="1"/>
          <p:nvPr/>
        </p:nvSpPr>
        <p:spPr>
          <a:xfrm>
            <a:off x="1427642" y="2887900"/>
            <a:ext cx="8158028" cy="1123962"/>
          </a:xfrm>
          <a:prstGeom prst="rect">
            <a:avLst/>
          </a:prstGeom>
          <a:noFill/>
        </p:spPr>
        <p:txBody>
          <a:bodyPr wrap="square" rtlCol="0">
            <a:spAutoFit/>
          </a:bodyPr>
          <a:lstStyle/>
          <a:p>
            <a:pPr>
              <a:lnSpc>
                <a:spcPct val="150000"/>
              </a:lnSpc>
            </a:pPr>
            <a:r>
              <a:rPr lang="ja-JP" altLang="en-US" sz="1600" dirty="0">
                <a:solidFill>
                  <a:schemeClr val="accent2"/>
                </a:solidFill>
                <a:latin typeface="游ゴシック" panose="020B0400000000000000" pitchFamily="50" charset="-128"/>
              </a:rPr>
              <a:t>募集職種：</a:t>
            </a:r>
            <a:r>
              <a:rPr lang="ja-JP" altLang="en-US" sz="1400" dirty="0">
                <a:latin typeface="游ゴシック" panose="020B0400000000000000" pitchFamily="50" charset="-128"/>
              </a:rPr>
              <a:t>フロントスタッフ</a:t>
            </a:r>
            <a:endParaRPr lang="en-US" altLang="ja-JP" sz="1400" dirty="0">
              <a:latin typeface="+mn-ea"/>
            </a:endParaRPr>
          </a:p>
          <a:p>
            <a:pPr>
              <a:lnSpc>
                <a:spcPct val="150000"/>
              </a:lnSpc>
            </a:pPr>
            <a:r>
              <a:rPr lang="ja-JP" altLang="en-US" sz="1600" dirty="0">
                <a:solidFill>
                  <a:schemeClr val="accent2"/>
                </a:solidFill>
                <a:latin typeface="游ゴシック" panose="020B0400000000000000" pitchFamily="50" charset="-128"/>
              </a:rPr>
              <a:t>採用課題：</a:t>
            </a:r>
            <a:r>
              <a:rPr lang="ja-JP" altLang="en-US" sz="1400" dirty="0">
                <a:latin typeface="游ゴシック" panose="020B0400000000000000" pitchFamily="50" charset="-128"/>
              </a:rPr>
              <a:t>オープニングスタッフのため、英語で接客ができることに加えて、</a:t>
            </a:r>
            <a:endParaRPr lang="en-US" altLang="ja-JP" sz="1400" dirty="0">
              <a:latin typeface="游ゴシック" panose="020B0400000000000000" pitchFamily="50" charset="-128"/>
            </a:endParaRPr>
          </a:p>
          <a:p>
            <a:pPr>
              <a:lnSpc>
                <a:spcPct val="150000"/>
              </a:lnSpc>
            </a:pPr>
            <a:r>
              <a:rPr lang="ja-JP" altLang="en-US" sz="1400" dirty="0">
                <a:latin typeface="游ゴシック" panose="020B0400000000000000" pitchFamily="50" charset="-128"/>
              </a:rPr>
              <a:t>　　　　　　新しいチャレンジに共感し、魅力を一緒に表現していける仲間が必要</a:t>
            </a:r>
            <a:endParaRPr lang="en-US" altLang="ja-JP" sz="1400" dirty="0">
              <a:latin typeface="游ゴシック" panose="020B0400000000000000" pitchFamily="50" charset="-128"/>
            </a:endParaRPr>
          </a:p>
        </p:txBody>
      </p:sp>
      <p:sp>
        <p:nvSpPr>
          <p:cNvPr id="36" name="テキスト ボックス 35">
            <a:extLst>
              <a:ext uri="{FF2B5EF4-FFF2-40B4-BE49-F238E27FC236}">
                <a16:creationId xmlns:a16="http://schemas.microsoft.com/office/drawing/2014/main" id="{3A15DC69-2051-496E-8CEB-FAD814D39416}"/>
              </a:ext>
            </a:extLst>
          </p:cNvPr>
          <p:cNvSpPr txBox="1"/>
          <p:nvPr/>
        </p:nvSpPr>
        <p:spPr>
          <a:xfrm>
            <a:off x="1427642" y="4180798"/>
            <a:ext cx="7035852" cy="1816459"/>
          </a:xfrm>
          <a:prstGeom prst="rect">
            <a:avLst/>
          </a:prstGeom>
          <a:noFill/>
        </p:spPr>
        <p:txBody>
          <a:bodyPr wrap="square" rtlCol="0">
            <a:spAutoFit/>
          </a:bodyPr>
          <a:lstStyle/>
          <a:p>
            <a:pPr lvl="0">
              <a:lnSpc>
                <a:spcPct val="150000"/>
              </a:lnSpc>
            </a:pPr>
            <a:r>
              <a:rPr lang="ja-JP" altLang="en-US" sz="1600" dirty="0">
                <a:solidFill>
                  <a:schemeClr val="accent2"/>
                </a:solidFill>
                <a:latin typeface="游ゴシック" panose="020B0400000000000000" pitchFamily="50" charset="-128"/>
              </a:rPr>
              <a:t>採用実績：</a:t>
            </a:r>
            <a:r>
              <a:rPr lang="ja-JP" altLang="en-US" sz="1400" u="sng" dirty="0">
                <a:latin typeface="+mn-ea"/>
              </a:rPr>
              <a:t>アメリカ、メキシコ、イタリア、ウクライナ、日本にそれぞれ</a:t>
            </a:r>
            <a:endParaRPr lang="en-US" altLang="ja-JP" sz="1400" u="sng" dirty="0">
              <a:latin typeface="+mn-ea"/>
            </a:endParaRPr>
          </a:p>
          <a:p>
            <a:pPr lvl="0">
              <a:lnSpc>
                <a:spcPct val="150000"/>
              </a:lnSpc>
            </a:pPr>
            <a:r>
              <a:rPr lang="ja-JP" altLang="en-US" sz="1400" dirty="0">
                <a:latin typeface="+mn-ea"/>
              </a:rPr>
              <a:t>　　　　　　</a:t>
            </a:r>
            <a:r>
              <a:rPr lang="ja-JP" altLang="en-US" sz="1400" u="sng" dirty="0">
                <a:latin typeface="+mn-ea"/>
              </a:rPr>
              <a:t>バックグラウンドを持つスタッフ</a:t>
            </a:r>
            <a:r>
              <a:rPr lang="en-US" altLang="ja-JP" sz="1600" u="sng" dirty="0">
                <a:latin typeface="+mn-ea"/>
              </a:rPr>
              <a:t>5</a:t>
            </a:r>
            <a:r>
              <a:rPr lang="ja-JP" altLang="en-US" sz="1400" u="sng" dirty="0">
                <a:latin typeface="+mn-ea"/>
              </a:rPr>
              <a:t>名</a:t>
            </a:r>
            <a:r>
              <a:rPr lang="ja-JP" altLang="en-US" sz="1400" dirty="0">
                <a:latin typeface="+mn-ea"/>
              </a:rPr>
              <a:t>をご採用</a:t>
            </a:r>
            <a:endParaRPr lang="en-US" altLang="ja-JP" sz="1400" dirty="0">
              <a:solidFill>
                <a:prstClr val="black"/>
              </a:solidFill>
              <a:latin typeface="游ゴシック" panose="020B0400000000000000" pitchFamily="50" charset="-128"/>
            </a:endParaRPr>
          </a:p>
          <a:p>
            <a:pPr>
              <a:lnSpc>
                <a:spcPct val="150000"/>
              </a:lnSpc>
            </a:pPr>
            <a:r>
              <a:rPr lang="ja-JP" altLang="en-US" sz="1600" dirty="0">
                <a:solidFill>
                  <a:schemeClr val="accent2"/>
                </a:solidFill>
              </a:rPr>
              <a:t>ご担当者様のお声：</a:t>
            </a:r>
            <a:r>
              <a:rPr lang="ja-JP" altLang="en-US" sz="1400" dirty="0"/>
              <a:t>オープン前から、必要な人材のイメージ像などを、やまとごころキャリアの担当者と時間をかけてすり合わせました。おかげ様で、バイタリティやポテンシャルの高い、素晴らしい方々と出会うことができました。</a:t>
            </a:r>
            <a:endParaRPr lang="en-US" altLang="ja-JP" sz="1400" dirty="0">
              <a:latin typeface="+mn-ea"/>
            </a:endParaRPr>
          </a:p>
        </p:txBody>
      </p:sp>
      <p:pic>
        <p:nvPicPr>
          <p:cNvPr id="10" name="図 9">
            <a:extLst>
              <a:ext uri="{FF2B5EF4-FFF2-40B4-BE49-F238E27FC236}">
                <a16:creationId xmlns:a16="http://schemas.microsoft.com/office/drawing/2014/main" id="{9FAD511A-56D8-4226-AE34-F016449A012F}"/>
              </a:ext>
            </a:extLst>
          </p:cNvPr>
          <p:cNvPicPr>
            <a:picLocks noChangeAspect="1"/>
          </p:cNvPicPr>
          <p:nvPr/>
        </p:nvPicPr>
        <p:blipFill>
          <a:blip r:embed="rId3"/>
          <a:stretch>
            <a:fillRect/>
          </a:stretch>
        </p:blipFill>
        <p:spPr>
          <a:xfrm>
            <a:off x="530524" y="3086656"/>
            <a:ext cx="782516" cy="690136"/>
          </a:xfrm>
          <a:prstGeom prst="rect">
            <a:avLst/>
          </a:prstGeom>
        </p:spPr>
      </p:pic>
      <p:pic>
        <p:nvPicPr>
          <p:cNvPr id="11" name="図 10">
            <a:extLst>
              <a:ext uri="{FF2B5EF4-FFF2-40B4-BE49-F238E27FC236}">
                <a16:creationId xmlns:a16="http://schemas.microsoft.com/office/drawing/2014/main" id="{EBAD0EE9-27A9-42FA-A94F-9AF6D4603732}"/>
              </a:ext>
            </a:extLst>
          </p:cNvPr>
          <p:cNvPicPr>
            <a:picLocks noChangeAspect="1"/>
          </p:cNvPicPr>
          <p:nvPr/>
        </p:nvPicPr>
        <p:blipFill>
          <a:blip r:embed="rId4"/>
          <a:stretch>
            <a:fillRect/>
          </a:stretch>
        </p:blipFill>
        <p:spPr>
          <a:xfrm>
            <a:off x="530524" y="4648133"/>
            <a:ext cx="744477" cy="641228"/>
          </a:xfrm>
          <a:prstGeom prst="rect">
            <a:avLst/>
          </a:prstGeom>
        </p:spPr>
      </p:pic>
      <p:sp>
        <p:nvSpPr>
          <p:cNvPr id="12" name="テキスト ボックス 11">
            <a:extLst>
              <a:ext uri="{FF2B5EF4-FFF2-40B4-BE49-F238E27FC236}">
                <a16:creationId xmlns:a16="http://schemas.microsoft.com/office/drawing/2014/main" id="{153150C1-2989-4744-8861-F6137DF6BF4B}"/>
              </a:ext>
            </a:extLst>
          </p:cNvPr>
          <p:cNvSpPr txBox="1"/>
          <p:nvPr/>
        </p:nvSpPr>
        <p:spPr>
          <a:xfrm>
            <a:off x="530524" y="6160703"/>
            <a:ext cx="8158028" cy="620426"/>
          </a:xfrm>
          <a:prstGeom prst="rect">
            <a:avLst/>
          </a:prstGeom>
          <a:noFill/>
        </p:spPr>
        <p:txBody>
          <a:bodyPr wrap="square" rtlCol="0">
            <a:spAutoFit/>
          </a:bodyPr>
          <a:lstStyle/>
          <a:p>
            <a:pPr>
              <a:lnSpc>
                <a:spcPct val="150000"/>
              </a:lnSpc>
            </a:pPr>
            <a:r>
              <a:rPr lang="ja-JP" altLang="en-US" sz="1200" dirty="0">
                <a:latin typeface="+mn-ea"/>
              </a:rPr>
              <a:t>転職者インタビューはこちら　</a:t>
            </a:r>
            <a:r>
              <a:rPr lang="en-US" altLang="ja-JP" sz="1200" dirty="0">
                <a:latin typeface="+mn-ea"/>
              </a:rPr>
              <a:t>[ </a:t>
            </a:r>
            <a:r>
              <a:rPr lang="en-US" altLang="ja-JP" sz="1200" dirty="0">
                <a:latin typeface="+mn-ea"/>
                <a:hlinkClick r:id="rId5"/>
              </a:rPr>
              <a:t> https://www.yamatogokorocareer.jp/interview/genhostel00.html</a:t>
            </a:r>
            <a:r>
              <a:rPr lang="en-US" altLang="ja-JP" sz="1200" dirty="0">
                <a:latin typeface="+mn-ea"/>
              </a:rPr>
              <a:t> ] </a:t>
            </a:r>
          </a:p>
          <a:p>
            <a:pPr>
              <a:lnSpc>
                <a:spcPct val="150000"/>
              </a:lnSpc>
            </a:pPr>
            <a:endParaRPr lang="en-US" altLang="ja-JP" sz="1200" dirty="0">
              <a:latin typeface="+mn-ea"/>
            </a:endParaRPr>
          </a:p>
        </p:txBody>
      </p:sp>
      <p:pic>
        <p:nvPicPr>
          <p:cNvPr id="13" name="図 12">
            <a:extLst>
              <a:ext uri="{FF2B5EF4-FFF2-40B4-BE49-F238E27FC236}">
                <a16:creationId xmlns:a16="http://schemas.microsoft.com/office/drawing/2014/main" id="{8CC3BB11-865D-41E2-9D69-AF892B6C03DA}"/>
              </a:ext>
            </a:extLst>
          </p:cNvPr>
          <p:cNvPicPr>
            <a:picLocks noChangeAspect="1"/>
          </p:cNvPicPr>
          <p:nvPr/>
        </p:nvPicPr>
        <p:blipFill>
          <a:blip r:embed="rId6"/>
          <a:stretch>
            <a:fillRect/>
          </a:stretch>
        </p:blipFill>
        <p:spPr>
          <a:xfrm>
            <a:off x="5592797" y="529707"/>
            <a:ext cx="3095755" cy="2074156"/>
          </a:xfrm>
          <a:prstGeom prst="rect">
            <a:avLst/>
          </a:prstGeom>
        </p:spPr>
      </p:pic>
    </p:spTree>
    <p:extLst>
      <p:ext uri="{BB962C8B-B14F-4D97-AF65-F5344CB8AC3E}">
        <p14:creationId xmlns:p14="http://schemas.microsoft.com/office/powerpoint/2010/main" val="346014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6801862" cy="646331"/>
          </a:xfrm>
          <a:prstGeom prst="rect">
            <a:avLst/>
          </a:prstGeom>
          <a:noFill/>
        </p:spPr>
        <p:txBody>
          <a:bodyPr wrap="none" rtlCol="0">
            <a:spAutoFit/>
          </a:bodyPr>
          <a:lstStyle/>
          <a:p>
            <a:r>
              <a:rPr kumimoji="1" lang="ja-JP" altLang="en-US" sz="3600" dirty="0">
                <a:solidFill>
                  <a:schemeClr val="accent2"/>
                </a:solidFill>
              </a:rPr>
              <a:t>２</a:t>
            </a:r>
            <a:r>
              <a:rPr lang="ja-JP" altLang="en-US" sz="3600" dirty="0">
                <a:solidFill>
                  <a:schemeClr val="accent2"/>
                </a:solidFill>
              </a:rPr>
              <a:t> </a:t>
            </a:r>
            <a:r>
              <a:rPr lang="en-US" altLang="ja-JP" sz="3600" dirty="0">
                <a:solidFill>
                  <a:schemeClr val="accent2"/>
                </a:solidFill>
              </a:rPr>
              <a:t>| </a:t>
            </a:r>
            <a:r>
              <a:rPr lang="ja-JP" altLang="en-US" sz="2400" dirty="0">
                <a:solidFill>
                  <a:schemeClr val="accent2"/>
                </a:solidFill>
              </a:rPr>
              <a:t>ご利用事例 京急アドエンタープライズ様 </a:t>
            </a:r>
            <a:endParaRPr kumimoji="1" lang="ja-JP" altLang="en-US" sz="3600" dirty="0">
              <a:solidFill>
                <a:schemeClr val="accent2"/>
              </a:solidFill>
            </a:endParaRPr>
          </a:p>
        </p:txBody>
      </p:sp>
      <p:sp>
        <p:nvSpPr>
          <p:cNvPr id="31" name="テキスト ボックス 30">
            <a:extLst>
              <a:ext uri="{FF2B5EF4-FFF2-40B4-BE49-F238E27FC236}">
                <a16:creationId xmlns:a16="http://schemas.microsoft.com/office/drawing/2014/main" id="{4AF7F271-422E-4C59-9A6F-A1BDA3FF2E7C}"/>
              </a:ext>
            </a:extLst>
          </p:cNvPr>
          <p:cNvSpPr txBox="1"/>
          <p:nvPr/>
        </p:nvSpPr>
        <p:spPr>
          <a:xfrm>
            <a:off x="530524" y="1138895"/>
            <a:ext cx="4659785" cy="1820755"/>
          </a:xfrm>
          <a:prstGeom prst="rect">
            <a:avLst/>
          </a:prstGeom>
          <a:noFill/>
        </p:spPr>
        <p:txBody>
          <a:bodyPr wrap="square" rtlCol="0">
            <a:spAutoFit/>
          </a:bodyPr>
          <a:lstStyle/>
          <a:p>
            <a:pPr lvl="0">
              <a:lnSpc>
                <a:spcPct val="150000"/>
              </a:lnSpc>
            </a:pPr>
            <a:r>
              <a:rPr lang="ja-JP" altLang="en-US" sz="1600" dirty="0">
                <a:solidFill>
                  <a:srgbClr val="ED7D31"/>
                </a:solidFill>
                <a:latin typeface="游ゴシック" panose="020B0400000000000000" pitchFamily="50" charset="-128"/>
              </a:rPr>
              <a:t>業種：</a:t>
            </a:r>
            <a:r>
              <a:rPr lang="ja-JP" altLang="en-US" sz="1400" dirty="0">
                <a:latin typeface="游ゴシック" panose="020B0400000000000000" pitchFamily="50" charset="-128"/>
              </a:rPr>
              <a:t>総合広告代理店</a:t>
            </a:r>
            <a:endParaRPr lang="en-US" altLang="ja-JP" sz="1400" dirty="0">
              <a:latin typeface="游ゴシック" panose="020B0400000000000000" pitchFamily="50" charset="-128"/>
            </a:endParaRPr>
          </a:p>
          <a:p>
            <a:pPr>
              <a:lnSpc>
                <a:spcPct val="150000"/>
              </a:lnSpc>
            </a:pPr>
            <a:r>
              <a:rPr lang="ja-JP" altLang="en-US" sz="1200" dirty="0">
                <a:latin typeface="+mn-ea"/>
              </a:rPr>
              <a:t>京急グループの広告やイベント等の企画・制作・運営に携わる総合広告代理店。羽田空港、品川駅内に設置された訪日外国人向けの「</a:t>
            </a:r>
            <a:r>
              <a:rPr lang="en-US" altLang="ja-JP" sz="1200" dirty="0" err="1">
                <a:latin typeface="+mn-ea"/>
              </a:rPr>
              <a:t>Keikyu</a:t>
            </a:r>
            <a:r>
              <a:rPr lang="en-US" altLang="ja-JP" sz="1200" dirty="0">
                <a:latin typeface="+mn-ea"/>
              </a:rPr>
              <a:t> Tourist Information Center</a:t>
            </a:r>
            <a:r>
              <a:rPr lang="ja-JP" altLang="en-US" sz="1200" dirty="0">
                <a:latin typeface="+mn-ea"/>
              </a:rPr>
              <a:t>」を運営しています。京急のきっぷの販売から観光案内までを、日本語・英語・中国語・韓国語をはじめとした多言語でご案内しております。</a:t>
            </a:r>
            <a:endParaRPr lang="en-US" altLang="ja-JP" sz="1200" dirty="0">
              <a:latin typeface="+mn-ea"/>
            </a:endParaRPr>
          </a:p>
        </p:txBody>
      </p:sp>
      <p:sp>
        <p:nvSpPr>
          <p:cNvPr id="15" name="テキスト ボックス 14">
            <a:extLst>
              <a:ext uri="{FF2B5EF4-FFF2-40B4-BE49-F238E27FC236}">
                <a16:creationId xmlns:a16="http://schemas.microsoft.com/office/drawing/2014/main" id="{FB065CD2-70B8-4973-8D48-A7AFFBAC911C}"/>
              </a:ext>
            </a:extLst>
          </p:cNvPr>
          <p:cNvSpPr txBox="1"/>
          <p:nvPr/>
        </p:nvSpPr>
        <p:spPr>
          <a:xfrm>
            <a:off x="1427642" y="3171974"/>
            <a:ext cx="8158028" cy="796500"/>
          </a:xfrm>
          <a:prstGeom prst="rect">
            <a:avLst/>
          </a:prstGeom>
          <a:noFill/>
        </p:spPr>
        <p:txBody>
          <a:bodyPr wrap="square" rtlCol="0">
            <a:spAutoFit/>
          </a:bodyPr>
          <a:lstStyle/>
          <a:p>
            <a:pPr>
              <a:lnSpc>
                <a:spcPct val="150000"/>
              </a:lnSpc>
            </a:pPr>
            <a:r>
              <a:rPr lang="ja-JP" altLang="en-US" sz="1600" dirty="0">
                <a:solidFill>
                  <a:schemeClr val="accent2"/>
                </a:solidFill>
                <a:latin typeface="游ゴシック" panose="020B0400000000000000" pitchFamily="50" charset="-128"/>
              </a:rPr>
              <a:t>募集職種：</a:t>
            </a:r>
            <a:r>
              <a:rPr lang="ja-JP" altLang="en-US" sz="1400" dirty="0">
                <a:latin typeface="游ゴシック" panose="020B0400000000000000" pitchFamily="50" charset="-128"/>
              </a:rPr>
              <a:t>インフォメーションセンタースタッフ</a:t>
            </a:r>
            <a:endParaRPr lang="en-US" altLang="ja-JP" sz="1400" dirty="0">
              <a:latin typeface="+mn-ea"/>
            </a:endParaRPr>
          </a:p>
          <a:p>
            <a:pPr>
              <a:lnSpc>
                <a:spcPct val="150000"/>
              </a:lnSpc>
            </a:pPr>
            <a:r>
              <a:rPr lang="ja-JP" altLang="en-US" sz="1600" dirty="0">
                <a:solidFill>
                  <a:schemeClr val="accent2"/>
                </a:solidFill>
                <a:latin typeface="游ゴシック" panose="020B0400000000000000" pitchFamily="50" charset="-128"/>
              </a:rPr>
              <a:t>採用課題：</a:t>
            </a:r>
            <a:r>
              <a:rPr lang="ja-JP" altLang="en-US" sz="1400" dirty="0">
                <a:latin typeface="游ゴシック" panose="020B0400000000000000" pitchFamily="50" charset="-128"/>
              </a:rPr>
              <a:t>トリリンガルのスタッフが必要だが、なかなか見つからない</a:t>
            </a:r>
            <a:endParaRPr lang="en-US" altLang="ja-JP" sz="1400" dirty="0">
              <a:latin typeface="游ゴシック" panose="020B0400000000000000" pitchFamily="50" charset="-128"/>
            </a:endParaRPr>
          </a:p>
        </p:txBody>
      </p:sp>
      <p:sp>
        <p:nvSpPr>
          <p:cNvPr id="36" name="テキスト ボックス 35">
            <a:extLst>
              <a:ext uri="{FF2B5EF4-FFF2-40B4-BE49-F238E27FC236}">
                <a16:creationId xmlns:a16="http://schemas.microsoft.com/office/drawing/2014/main" id="{3A15DC69-2051-496E-8CEB-FAD814D39416}"/>
              </a:ext>
            </a:extLst>
          </p:cNvPr>
          <p:cNvSpPr txBox="1"/>
          <p:nvPr/>
        </p:nvSpPr>
        <p:spPr>
          <a:xfrm>
            <a:off x="1427642" y="4180798"/>
            <a:ext cx="7035852" cy="1770293"/>
          </a:xfrm>
          <a:prstGeom prst="rect">
            <a:avLst/>
          </a:prstGeom>
          <a:noFill/>
        </p:spPr>
        <p:txBody>
          <a:bodyPr wrap="square" rtlCol="0">
            <a:spAutoFit/>
          </a:bodyPr>
          <a:lstStyle/>
          <a:p>
            <a:pPr lvl="0">
              <a:lnSpc>
                <a:spcPct val="150000"/>
              </a:lnSpc>
            </a:pPr>
            <a:r>
              <a:rPr lang="ja-JP" altLang="en-US" sz="1600" dirty="0">
                <a:solidFill>
                  <a:schemeClr val="accent2"/>
                </a:solidFill>
                <a:latin typeface="游ゴシック" panose="020B0400000000000000" pitchFamily="50" charset="-128"/>
              </a:rPr>
              <a:t>採用実績：</a:t>
            </a:r>
            <a:r>
              <a:rPr lang="en-US" altLang="ja-JP" sz="1400" dirty="0">
                <a:solidFill>
                  <a:prstClr val="black"/>
                </a:solidFill>
                <a:latin typeface="游ゴシック" panose="020B0400000000000000" pitchFamily="50" charset="-128"/>
              </a:rPr>
              <a:t>2018</a:t>
            </a:r>
            <a:r>
              <a:rPr lang="ja-JP" altLang="en-US" sz="1400" dirty="0">
                <a:solidFill>
                  <a:prstClr val="black"/>
                </a:solidFill>
                <a:latin typeface="游ゴシック" panose="020B0400000000000000" pitchFamily="50" charset="-128"/>
              </a:rPr>
              <a:t>年のオープン以来、</a:t>
            </a:r>
            <a:r>
              <a:rPr lang="ja-JP" altLang="en-US" sz="1400" u="sng" dirty="0">
                <a:solidFill>
                  <a:prstClr val="black"/>
                </a:solidFill>
                <a:latin typeface="游ゴシック" panose="020B0400000000000000" pitchFamily="50" charset="-128"/>
              </a:rPr>
              <a:t>計</a:t>
            </a:r>
            <a:r>
              <a:rPr lang="en-US" altLang="ja-JP" sz="1600" u="sng" dirty="0">
                <a:solidFill>
                  <a:prstClr val="black"/>
                </a:solidFill>
                <a:latin typeface="游ゴシック" panose="020B0400000000000000" pitchFamily="50" charset="-128"/>
              </a:rPr>
              <a:t>15</a:t>
            </a:r>
            <a:r>
              <a:rPr lang="ja-JP" altLang="en-US" sz="1400" u="sng" dirty="0">
                <a:solidFill>
                  <a:prstClr val="black"/>
                </a:solidFill>
                <a:latin typeface="游ゴシック" panose="020B0400000000000000" pitchFamily="50" charset="-128"/>
              </a:rPr>
              <a:t>名のトリリンガル人材</a:t>
            </a:r>
            <a:r>
              <a:rPr lang="ja-JP" altLang="en-US" sz="1400" dirty="0">
                <a:solidFill>
                  <a:prstClr val="black"/>
                </a:solidFill>
                <a:latin typeface="游ゴシック" panose="020B0400000000000000" pitchFamily="50" charset="-128"/>
              </a:rPr>
              <a:t>をご採用</a:t>
            </a:r>
            <a:endParaRPr lang="en-US" altLang="ja-JP" sz="1400" dirty="0">
              <a:solidFill>
                <a:prstClr val="black"/>
              </a:solidFill>
              <a:latin typeface="游ゴシック" panose="020B0400000000000000" pitchFamily="50" charset="-128"/>
            </a:endParaRPr>
          </a:p>
          <a:p>
            <a:pPr>
              <a:lnSpc>
                <a:spcPct val="150000"/>
              </a:lnSpc>
            </a:pPr>
            <a:r>
              <a:rPr lang="ja-JP" altLang="en-US" sz="1600" dirty="0">
                <a:solidFill>
                  <a:schemeClr val="accent2"/>
                </a:solidFill>
              </a:rPr>
              <a:t>ご担当者様のお声：</a:t>
            </a:r>
            <a:r>
              <a:rPr lang="ja-JP" altLang="en-US" sz="1400" dirty="0"/>
              <a:t>やまとごころキャリアを使うと、他媒体ではなかなか見つからないトリリンガル人材を採用できるため、最近は案内スタッフの募集は、やまとごころキャリアのみで行っています。現在は、</a:t>
            </a:r>
            <a:r>
              <a:rPr lang="ja-JP" altLang="en-US" sz="1400" dirty="0">
                <a:latin typeface="+mn-ea"/>
              </a:rPr>
              <a:t>日本籍・中国籍・台湾籍を中心に様々な国籍の方に活躍していただいています。</a:t>
            </a:r>
            <a:endParaRPr lang="en-US" altLang="ja-JP" sz="1400" dirty="0">
              <a:latin typeface="+mn-ea"/>
            </a:endParaRPr>
          </a:p>
        </p:txBody>
      </p:sp>
      <p:pic>
        <p:nvPicPr>
          <p:cNvPr id="5" name="図 4">
            <a:extLst>
              <a:ext uri="{FF2B5EF4-FFF2-40B4-BE49-F238E27FC236}">
                <a16:creationId xmlns:a16="http://schemas.microsoft.com/office/drawing/2014/main" id="{C3E5D10A-124E-4F4C-937F-4289DF54AC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480"/>
          <a:stretch/>
        </p:blipFill>
        <p:spPr>
          <a:xfrm>
            <a:off x="5506656" y="992306"/>
            <a:ext cx="3100552" cy="2038796"/>
          </a:xfrm>
          <a:prstGeom prst="rect">
            <a:avLst/>
          </a:prstGeom>
        </p:spPr>
      </p:pic>
      <p:pic>
        <p:nvPicPr>
          <p:cNvPr id="10" name="図 9">
            <a:extLst>
              <a:ext uri="{FF2B5EF4-FFF2-40B4-BE49-F238E27FC236}">
                <a16:creationId xmlns:a16="http://schemas.microsoft.com/office/drawing/2014/main" id="{9FAD511A-56D8-4226-AE34-F016449A012F}"/>
              </a:ext>
            </a:extLst>
          </p:cNvPr>
          <p:cNvPicPr>
            <a:picLocks noChangeAspect="1"/>
          </p:cNvPicPr>
          <p:nvPr/>
        </p:nvPicPr>
        <p:blipFill>
          <a:blip r:embed="rId4"/>
          <a:stretch>
            <a:fillRect/>
          </a:stretch>
        </p:blipFill>
        <p:spPr>
          <a:xfrm>
            <a:off x="530524" y="3225156"/>
            <a:ext cx="782516" cy="690136"/>
          </a:xfrm>
          <a:prstGeom prst="rect">
            <a:avLst/>
          </a:prstGeom>
        </p:spPr>
      </p:pic>
      <p:pic>
        <p:nvPicPr>
          <p:cNvPr id="11" name="図 10">
            <a:extLst>
              <a:ext uri="{FF2B5EF4-FFF2-40B4-BE49-F238E27FC236}">
                <a16:creationId xmlns:a16="http://schemas.microsoft.com/office/drawing/2014/main" id="{EBAD0EE9-27A9-42FA-A94F-9AF6D4603732}"/>
              </a:ext>
            </a:extLst>
          </p:cNvPr>
          <p:cNvPicPr>
            <a:picLocks noChangeAspect="1"/>
          </p:cNvPicPr>
          <p:nvPr/>
        </p:nvPicPr>
        <p:blipFill>
          <a:blip r:embed="rId5"/>
          <a:stretch>
            <a:fillRect/>
          </a:stretch>
        </p:blipFill>
        <p:spPr>
          <a:xfrm>
            <a:off x="530524" y="4745330"/>
            <a:ext cx="744477" cy="641228"/>
          </a:xfrm>
          <a:prstGeom prst="rect">
            <a:avLst/>
          </a:prstGeom>
        </p:spPr>
      </p:pic>
    </p:spTree>
    <p:extLst>
      <p:ext uri="{BB962C8B-B14F-4D97-AF65-F5344CB8AC3E}">
        <p14:creationId xmlns:p14="http://schemas.microsoft.com/office/powerpoint/2010/main" val="115656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8472191" cy="646331"/>
          </a:xfrm>
          <a:prstGeom prst="rect">
            <a:avLst/>
          </a:prstGeom>
          <a:noFill/>
        </p:spPr>
        <p:txBody>
          <a:bodyPr wrap="none" rtlCol="0">
            <a:spAutoFit/>
          </a:bodyPr>
          <a:lstStyle/>
          <a:p>
            <a:r>
              <a:rPr lang="ja-JP" altLang="en-US" sz="3600" dirty="0">
                <a:solidFill>
                  <a:schemeClr val="accent2"/>
                </a:solidFill>
                <a:latin typeface="+mn-ea"/>
              </a:rPr>
              <a:t>３ </a:t>
            </a:r>
            <a:r>
              <a:rPr lang="en-US" altLang="ja-JP" sz="3600" dirty="0">
                <a:solidFill>
                  <a:schemeClr val="accent2"/>
                </a:solidFill>
                <a:latin typeface="+mn-ea"/>
              </a:rPr>
              <a:t>| </a:t>
            </a:r>
            <a:r>
              <a:rPr lang="ja-JP" altLang="en-US" sz="2400" dirty="0">
                <a:solidFill>
                  <a:schemeClr val="accent2"/>
                </a:solidFill>
                <a:latin typeface="+mn-ea"/>
              </a:rPr>
              <a:t>やまとごころキャリアでこんな求職者に出会えます</a:t>
            </a:r>
            <a:endParaRPr kumimoji="1" lang="ja-JP" altLang="en-US" sz="3600" dirty="0">
              <a:solidFill>
                <a:schemeClr val="accent2"/>
              </a:solidFill>
              <a:latin typeface="+mn-ea"/>
            </a:endParaRPr>
          </a:p>
        </p:txBody>
      </p:sp>
      <p:sp>
        <p:nvSpPr>
          <p:cNvPr id="7" name="正方形/長方形 6">
            <a:extLst>
              <a:ext uri="{FF2B5EF4-FFF2-40B4-BE49-F238E27FC236}">
                <a16:creationId xmlns:a16="http://schemas.microsoft.com/office/drawing/2014/main" id="{109C1E77-5C4E-48B6-8150-A632C7DDEE68}"/>
              </a:ext>
            </a:extLst>
          </p:cNvPr>
          <p:cNvSpPr/>
          <p:nvPr/>
        </p:nvSpPr>
        <p:spPr>
          <a:xfrm>
            <a:off x="1779606" y="4816512"/>
            <a:ext cx="1210588" cy="427168"/>
          </a:xfrm>
          <a:prstGeom prst="rect">
            <a:avLst/>
          </a:prstGeom>
        </p:spPr>
        <p:txBody>
          <a:bodyPr wrap="none">
            <a:spAutoFit/>
          </a:bodyPr>
          <a:lstStyle/>
          <a:p>
            <a:pPr>
              <a:lnSpc>
                <a:spcPct val="150000"/>
              </a:lnSpc>
            </a:pPr>
            <a:r>
              <a:rPr lang="ja-JP" altLang="en-US" sz="1600" dirty="0">
                <a:solidFill>
                  <a:schemeClr val="accent2"/>
                </a:solidFill>
                <a:latin typeface="+mn-ea"/>
              </a:rPr>
              <a:t>多言語人材</a:t>
            </a:r>
          </a:p>
        </p:txBody>
      </p:sp>
      <p:pic>
        <p:nvPicPr>
          <p:cNvPr id="8" name="図 7">
            <a:extLst>
              <a:ext uri="{FF2B5EF4-FFF2-40B4-BE49-F238E27FC236}">
                <a16:creationId xmlns:a16="http://schemas.microsoft.com/office/drawing/2014/main" id="{6570B917-0F0F-48DF-ACBC-A91A7678C755}"/>
              </a:ext>
            </a:extLst>
          </p:cNvPr>
          <p:cNvPicPr>
            <a:picLocks noChangeAspect="1"/>
          </p:cNvPicPr>
          <p:nvPr/>
        </p:nvPicPr>
        <p:blipFill>
          <a:blip r:embed="rId3"/>
          <a:stretch>
            <a:fillRect/>
          </a:stretch>
        </p:blipFill>
        <p:spPr>
          <a:xfrm>
            <a:off x="881344" y="4685028"/>
            <a:ext cx="782516" cy="690136"/>
          </a:xfrm>
          <a:prstGeom prst="rect">
            <a:avLst/>
          </a:prstGeom>
        </p:spPr>
      </p:pic>
      <p:sp>
        <p:nvSpPr>
          <p:cNvPr id="9" name="正方形/長方形 8">
            <a:extLst>
              <a:ext uri="{FF2B5EF4-FFF2-40B4-BE49-F238E27FC236}">
                <a16:creationId xmlns:a16="http://schemas.microsoft.com/office/drawing/2014/main" id="{03E2A527-4235-4356-90D7-C70798EF4B00}"/>
              </a:ext>
            </a:extLst>
          </p:cNvPr>
          <p:cNvSpPr/>
          <p:nvPr/>
        </p:nvSpPr>
        <p:spPr>
          <a:xfrm>
            <a:off x="5787824" y="2334302"/>
            <a:ext cx="2236510" cy="427168"/>
          </a:xfrm>
          <a:prstGeom prst="rect">
            <a:avLst/>
          </a:prstGeom>
        </p:spPr>
        <p:txBody>
          <a:bodyPr wrap="none">
            <a:spAutoFit/>
          </a:bodyPr>
          <a:lstStyle/>
          <a:p>
            <a:pPr>
              <a:lnSpc>
                <a:spcPct val="150000"/>
              </a:lnSpc>
            </a:pPr>
            <a:r>
              <a:rPr lang="ja-JP" altLang="en-US" sz="1600" dirty="0">
                <a:solidFill>
                  <a:schemeClr val="accent2"/>
                </a:solidFill>
                <a:latin typeface="+mn-ea"/>
              </a:rPr>
              <a:t>国際感覚豊かな日本人</a:t>
            </a:r>
          </a:p>
        </p:txBody>
      </p:sp>
      <p:pic>
        <p:nvPicPr>
          <p:cNvPr id="10" name="図 9">
            <a:extLst>
              <a:ext uri="{FF2B5EF4-FFF2-40B4-BE49-F238E27FC236}">
                <a16:creationId xmlns:a16="http://schemas.microsoft.com/office/drawing/2014/main" id="{F5B8BA27-FFB5-41A3-A448-740F2E489527}"/>
              </a:ext>
            </a:extLst>
          </p:cNvPr>
          <p:cNvPicPr>
            <a:picLocks noChangeAspect="1"/>
          </p:cNvPicPr>
          <p:nvPr/>
        </p:nvPicPr>
        <p:blipFill>
          <a:blip r:embed="rId3"/>
          <a:stretch>
            <a:fillRect/>
          </a:stretch>
        </p:blipFill>
        <p:spPr>
          <a:xfrm>
            <a:off x="4889562" y="2241668"/>
            <a:ext cx="782516" cy="690136"/>
          </a:xfrm>
          <a:prstGeom prst="rect">
            <a:avLst/>
          </a:prstGeom>
        </p:spPr>
      </p:pic>
      <p:sp>
        <p:nvSpPr>
          <p:cNvPr id="14" name="正方形/長方形 13">
            <a:extLst>
              <a:ext uri="{FF2B5EF4-FFF2-40B4-BE49-F238E27FC236}">
                <a16:creationId xmlns:a16="http://schemas.microsoft.com/office/drawing/2014/main" id="{6799613A-A970-46E3-957B-7931729C9C36}"/>
              </a:ext>
            </a:extLst>
          </p:cNvPr>
          <p:cNvSpPr/>
          <p:nvPr/>
        </p:nvSpPr>
        <p:spPr>
          <a:xfrm>
            <a:off x="965953" y="3049696"/>
            <a:ext cx="3512758" cy="1354794"/>
          </a:xfrm>
          <a:prstGeom prst="rect">
            <a:avLst/>
          </a:prstGeom>
        </p:spPr>
        <p:txBody>
          <a:bodyPr wrap="square">
            <a:spAutoFit/>
          </a:bodyPr>
          <a:lstStyle/>
          <a:p>
            <a:pPr marL="285750" indent="-285750">
              <a:lnSpc>
                <a:spcPct val="150000"/>
              </a:lnSpc>
              <a:buFont typeface="Wingdings" panose="05000000000000000000" pitchFamily="2" charset="2"/>
              <a:buChar char="ü"/>
            </a:pPr>
            <a:r>
              <a:rPr lang="ja-JP" altLang="en-US" sz="1400" dirty="0">
                <a:latin typeface="+mn-ea"/>
              </a:rPr>
              <a:t>日本での就学・就業経験者</a:t>
            </a:r>
            <a:r>
              <a:rPr lang="en-US" altLang="ja-JP" sz="1400" dirty="0">
                <a:latin typeface="+mn-ea"/>
              </a:rPr>
              <a:t>90%</a:t>
            </a:r>
            <a:r>
              <a:rPr lang="ja-JP" altLang="en-US" sz="1400" dirty="0">
                <a:latin typeface="+mn-ea"/>
              </a:rPr>
              <a:t>以上</a:t>
            </a:r>
            <a:endParaRPr lang="en-US" altLang="ja-JP" sz="1400" dirty="0">
              <a:latin typeface="+mn-ea"/>
            </a:endParaRPr>
          </a:p>
          <a:p>
            <a:pPr marL="285750" lvl="0" indent="-285750">
              <a:lnSpc>
                <a:spcPct val="150000"/>
              </a:lnSpc>
              <a:buFont typeface="Wingdings" panose="05000000000000000000" pitchFamily="2" charset="2"/>
              <a:buChar char="ü"/>
            </a:pPr>
            <a:r>
              <a:rPr lang="ja-JP" altLang="en-US" sz="1400" dirty="0">
                <a:latin typeface="+mn-ea"/>
              </a:rPr>
              <a:t>外国籍の登録者は約</a:t>
            </a:r>
            <a:r>
              <a:rPr lang="en-US" altLang="ja-JP" sz="1400" dirty="0">
                <a:latin typeface="+mn-ea"/>
              </a:rPr>
              <a:t>1</a:t>
            </a:r>
            <a:r>
              <a:rPr lang="ja-JP" altLang="en-US" sz="1400" dirty="0">
                <a:latin typeface="+mn-ea"/>
              </a:rPr>
              <a:t>万人で</a:t>
            </a:r>
            <a:br>
              <a:rPr lang="en-US" altLang="ja-JP" sz="1400" dirty="0">
                <a:latin typeface="+mn-ea"/>
              </a:rPr>
            </a:br>
            <a:r>
              <a:rPr lang="ja-JP" altLang="en-US" sz="1400" dirty="0">
                <a:latin typeface="+mn-ea"/>
              </a:rPr>
              <a:t>ビザ持ちの外国籍求職者が多数</a:t>
            </a:r>
            <a:endParaRPr lang="en-US" altLang="ja-JP" sz="1400" dirty="0">
              <a:latin typeface="+mn-ea"/>
            </a:endParaRPr>
          </a:p>
          <a:p>
            <a:pPr marL="285750" lvl="0" indent="-285750">
              <a:lnSpc>
                <a:spcPct val="150000"/>
              </a:lnSpc>
              <a:buFont typeface="Wingdings" panose="05000000000000000000" pitchFamily="2" charset="2"/>
              <a:buChar char="ü"/>
            </a:pPr>
            <a:r>
              <a:rPr lang="en-US" altLang="ja-JP" sz="1400" dirty="0">
                <a:latin typeface="+mn-ea"/>
              </a:rPr>
              <a:t>N1,N2</a:t>
            </a:r>
            <a:r>
              <a:rPr lang="ja-JP" altLang="en-US" sz="1400" dirty="0">
                <a:latin typeface="+mn-ea"/>
              </a:rPr>
              <a:t>レベルが全体の</a:t>
            </a:r>
            <a:r>
              <a:rPr lang="en-US" altLang="ja-JP" sz="1400" dirty="0">
                <a:latin typeface="+mn-ea"/>
              </a:rPr>
              <a:t>80</a:t>
            </a:r>
            <a:r>
              <a:rPr lang="ja-JP" altLang="en-US" sz="1400" dirty="0">
                <a:latin typeface="+mn-ea"/>
              </a:rPr>
              <a:t>％以上</a:t>
            </a:r>
            <a:endParaRPr lang="en-US" altLang="ja-JP" sz="1400" dirty="0">
              <a:latin typeface="+mn-ea"/>
            </a:endParaRPr>
          </a:p>
        </p:txBody>
      </p:sp>
      <p:sp>
        <p:nvSpPr>
          <p:cNvPr id="6" name="正方形/長方形 5">
            <a:extLst>
              <a:ext uri="{FF2B5EF4-FFF2-40B4-BE49-F238E27FC236}">
                <a16:creationId xmlns:a16="http://schemas.microsoft.com/office/drawing/2014/main" id="{53EBBFF0-ED5D-4A74-9DFC-0AB1B8C45A7D}"/>
              </a:ext>
            </a:extLst>
          </p:cNvPr>
          <p:cNvSpPr/>
          <p:nvPr/>
        </p:nvSpPr>
        <p:spPr>
          <a:xfrm>
            <a:off x="5046966" y="5430975"/>
            <a:ext cx="3441638" cy="1031629"/>
          </a:xfrm>
          <a:prstGeom prst="rect">
            <a:avLst/>
          </a:prstGeom>
        </p:spPr>
        <p:txBody>
          <a:bodyPr wrap="square">
            <a:spAutoFit/>
          </a:bodyPr>
          <a:lstStyle/>
          <a:p>
            <a:pPr marL="285750" indent="-285750">
              <a:lnSpc>
                <a:spcPct val="150000"/>
              </a:lnSpc>
              <a:buFont typeface="Wingdings" panose="05000000000000000000" pitchFamily="2" charset="2"/>
              <a:buChar char="ü"/>
            </a:pPr>
            <a:r>
              <a:rPr lang="ja-JP" altLang="en-US" sz="1400" dirty="0"/>
              <a:t>約</a:t>
            </a:r>
            <a:r>
              <a:rPr lang="en-US" altLang="ja-JP" sz="1400" dirty="0"/>
              <a:t>90</a:t>
            </a:r>
            <a:r>
              <a:rPr lang="ja-JP" altLang="en-US" sz="1400" dirty="0"/>
              <a:t>％が就業経験あり </a:t>
            </a:r>
            <a:endParaRPr lang="en-US" altLang="ja-JP" sz="1400" dirty="0"/>
          </a:p>
          <a:p>
            <a:pPr marL="285750" indent="-285750">
              <a:lnSpc>
                <a:spcPct val="150000"/>
              </a:lnSpc>
              <a:buFont typeface="Wingdings" panose="05000000000000000000" pitchFamily="2" charset="2"/>
              <a:buChar char="ü"/>
            </a:pPr>
            <a:r>
              <a:rPr lang="en-US" altLang="ja-JP" sz="1400" dirty="0"/>
              <a:t>20</a:t>
            </a:r>
            <a:r>
              <a:rPr lang="ja-JP" altLang="en-US" sz="1400" dirty="0"/>
              <a:t>～</a:t>
            </a:r>
            <a:r>
              <a:rPr lang="en-US" altLang="ja-JP" sz="1400" dirty="0"/>
              <a:t>30</a:t>
            </a:r>
            <a:r>
              <a:rPr lang="ja-JP" altLang="en-US" sz="1400" dirty="0"/>
              <a:t>代が約</a:t>
            </a:r>
            <a:r>
              <a:rPr lang="en-US" altLang="ja-JP" sz="1400" dirty="0"/>
              <a:t>75</a:t>
            </a:r>
            <a:r>
              <a:rPr lang="ja-JP" altLang="en-US" sz="1400" dirty="0"/>
              <a:t>％で若い登録者が</a:t>
            </a:r>
            <a:br>
              <a:rPr lang="en-US" altLang="ja-JP" sz="1400" dirty="0"/>
            </a:br>
            <a:r>
              <a:rPr lang="ja-JP" altLang="en-US" sz="1400" dirty="0"/>
              <a:t>メイン</a:t>
            </a:r>
            <a:endParaRPr lang="en-US" altLang="ja-JP" sz="1400" dirty="0"/>
          </a:p>
        </p:txBody>
      </p:sp>
      <p:sp>
        <p:nvSpPr>
          <p:cNvPr id="17" name="正方形/長方形 16">
            <a:extLst>
              <a:ext uri="{FF2B5EF4-FFF2-40B4-BE49-F238E27FC236}">
                <a16:creationId xmlns:a16="http://schemas.microsoft.com/office/drawing/2014/main" id="{CA11506F-4EEF-471E-B040-36F26988DBDA}"/>
              </a:ext>
            </a:extLst>
          </p:cNvPr>
          <p:cNvSpPr/>
          <p:nvPr/>
        </p:nvSpPr>
        <p:spPr>
          <a:xfrm>
            <a:off x="5787824" y="4786502"/>
            <a:ext cx="1826141" cy="427168"/>
          </a:xfrm>
          <a:prstGeom prst="rect">
            <a:avLst/>
          </a:prstGeom>
        </p:spPr>
        <p:txBody>
          <a:bodyPr wrap="none">
            <a:spAutoFit/>
          </a:bodyPr>
          <a:lstStyle/>
          <a:p>
            <a:pPr>
              <a:lnSpc>
                <a:spcPct val="150000"/>
              </a:lnSpc>
            </a:pPr>
            <a:r>
              <a:rPr lang="ja-JP" altLang="en-US" sz="1600" dirty="0">
                <a:solidFill>
                  <a:schemeClr val="accent2"/>
                </a:solidFill>
                <a:latin typeface="+mn-ea"/>
              </a:rPr>
              <a:t>即戦力になる人材</a:t>
            </a:r>
          </a:p>
        </p:txBody>
      </p:sp>
      <p:pic>
        <p:nvPicPr>
          <p:cNvPr id="18" name="図 17">
            <a:extLst>
              <a:ext uri="{FF2B5EF4-FFF2-40B4-BE49-F238E27FC236}">
                <a16:creationId xmlns:a16="http://schemas.microsoft.com/office/drawing/2014/main" id="{78952177-41DF-4D23-8FF0-75177FDBE528}"/>
              </a:ext>
            </a:extLst>
          </p:cNvPr>
          <p:cNvPicPr>
            <a:picLocks noChangeAspect="1"/>
          </p:cNvPicPr>
          <p:nvPr/>
        </p:nvPicPr>
        <p:blipFill>
          <a:blip r:embed="rId3"/>
          <a:stretch>
            <a:fillRect/>
          </a:stretch>
        </p:blipFill>
        <p:spPr>
          <a:xfrm>
            <a:off x="4889562" y="4685028"/>
            <a:ext cx="782516" cy="690136"/>
          </a:xfrm>
          <a:prstGeom prst="rect">
            <a:avLst/>
          </a:prstGeom>
        </p:spPr>
      </p:pic>
      <p:sp>
        <p:nvSpPr>
          <p:cNvPr id="19" name="テキスト ボックス 18">
            <a:extLst>
              <a:ext uri="{FF2B5EF4-FFF2-40B4-BE49-F238E27FC236}">
                <a16:creationId xmlns:a16="http://schemas.microsoft.com/office/drawing/2014/main" id="{167A10DC-0D16-4C6F-9DEF-13AD91175DCA}"/>
              </a:ext>
            </a:extLst>
          </p:cNvPr>
          <p:cNvSpPr txBox="1"/>
          <p:nvPr/>
        </p:nvSpPr>
        <p:spPr>
          <a:xfrm>
            <a:off x="555516" y="1066861"/>
            <a:ext cx="7735044" cy="884473"/>
          </a:xfrm>
          <a:prstGeom prst="rect">
            <a:avLst/>
          </a:prstGeom>
          <a:noFill/>
        </p:spPr>
        <p:txBody>
          <a:bodyPr wrap="square" rtlCol="0">
            <a:spAutoFit/>
          </a:bodyPr>
          <a:lstStyle/>
          <a:p>
            <a:pPr>
              <a:lnSpc>
                <a:spcPct val="150000"/>
              </a:lnSpc>
            </a:pPr>
            <a:r>
              <a:rPr lang="ja-JP" altLang="en-US" dirty="0"/>
              <a:t>毎月</a:t>
            </a:r>
            <a:r>
              <a:rPr lang="en-US" altLang="ja-JP" dirty="0"/>
              <a:t>500</a:t>
            </a:r>
            <a:r>
              <a:rPr lang="ja-JP" altLang="en-US" dirty="0"/>
              <a:t>～</a:t>
            </a:r>
            <a:r>
              <a:rPr lang="en-US" altLang="ja-JP" dirty="0"/>
              <a:t>600</a:t>
            </a:r>
            <a:r>
              <a:rPr lang="ja-JP" altLang="en-US" dirty="0"/>
              <a:t>名の新規会員が登録しており、登録者は約</a:t>
            </a:r>
            <a:r>
              <a:rPr lang="en-US" altLang="ja-JP" dirty="0"/>
              <a:t>2</a:t>
            </a:r>
            <a:r>
              <a:rPr lang="ja-JP" altLang="en-US" dirty="0"/>
              <a:t>万人。</a:t>
            </a:r>
            <a:endParaRPr lang="en-US" altLang="ja-JP" dirty="0"/>
          </a:p>
          <a:p>
            <a:pPr>
              <a:lnSpc>
                <a:spcPct val="150000"/>
              </a:lnSpc>
            </a:pPr>
            <a:r>
              <a:rPr lang="ja-JP" altLang="en-US" dirty="0"/>
              <a:t>次のような求職者にアプローチできます。</a:t>
            </a:r>
          </a:p>
        </p:txBody>
      </p:sp>
      <p:sp>
        <p:nvSpPr>
          <p:cNvPr id="21" name="正方形/長方形 20">
            <a:extLst>
              <a:ext uri="{FF2B5EF4-FFF2-40B4-BE49-F238E27FC236}">
                <a16:creationId xmlns:a16="http://schemas.microsoft.com/office/drawing/2014/main" id="{D5FB5FA2-DA09-4F21-B44F-2F27CBDA41E3}"/>
              </a:ext>
            </a:extLst>
          </p:cNvPr>
          <p:cNvSpPr/>
          <p:nvPr/>
        </p:nvSpPr>
        <p:spPr>
          <a:xfrm>
            <a:off x="1779606" y="2241668"/>
            <a:ext cx="2031325" cy="796500"/>
          </a:xfrm>
          <a:prstGeom prst="rect">
            <a:avLst/>
          </a:prstGeom>
        </p:spPr>
        <p:txBody>
          <a:bodyPr wrap="none">
            <a:spAutoFit/>
          </a:bodyPr>
          <a:lstStyle/>
          <a:p>
            <a:pPr>
              <a:lnSpc>
                <a:spcPct val="150000"/>
              </a:lnSpc>
            </a:pPr>
            <a:r>
              <a:rPr lang="ja-JP" altLang="en-US" sz="1600" dirty="0">
                <a:solidFill>
                  <a:schemeClr val="accent2"/>
                </a:solidFill>
                <a:latin typeface="+mn-ea"/>
              </a:rPr>
              <a:t>日本文化マナーに</a:t>
            </a:r>
            <a:endParaRPr lang="en-US" altLang="ja-JP" sz="1600" dirty="0">
              <a:solidFill>
                <a:schemeClr val="accent2"/>
              </a:solidFill>
              <a:latin typeface="+mn-ea"/>
            </a:endParaRPr>
          </a:p>
          <a:p>
            <a:pPr>
              <a:lnSpc>
                <a:spcPct val="150000"/>
              </a:lnSpc>
            </a:pPr>
            <a:r>
              <a:rPr lang="ja-JP" altLang="en-US" sz="1600" dirty="0">
                <a:solidFill>
                  <a:schemeClr val="accent2"/>
                </a:solidFill>
                <a:latin typeface="+mn-ea"/>
              </a:rPr>
              <a:t>精通した外国籍人材</a:t>
            </a:r>
          </a:p>
        </p:txBody>
      </p:sp>
      <p:pic>
        <p:nvPicPr>
          <p:cNvPr id="22" name="図 21">
            <a:extLst>
              <a:ext uri="{FF2B5EF4-FFF2-40B4-BE49-F238E27FC236}">
                <a16:creationId xmlns:a16="http://schemas.microsoft.com/office/drawing/2014/main" id="{83F2E3CC-244A-4651-BD7F-DAC88B39A0CB}"/>
              </a:ext>
            </a:extLst>
          </p:cNvPr>
          <p:cNvPicPr>
            <a:picLocks noChangeAspect="1"/>
          </p:cNvPicPr>
          <p:nvPr/>
        </p:nvPicPr>
        <p:blipFill>
          <a:blip r:embed="rId3"/>
          <a:stretch>
            <a:fillRect/>
          </a:stretch>
        </p:blipFill>
        <p:spPr>
          <a:xfrm>
            <a:off x="881344" y="2241668"/>
            <a:ext cx="782516" cy="690136"/>
          </a:xfrm>
          <a:prstGeom prst="rect">
            <a:avLst/>
          </a:prstGeom>
        </p:spPr>
      </p:pic>
      <p:sp>
        <p:nvSpPr>
          <p:cNvPr id="25" name="正方形/長方形 24">
            <a:extLst>
              <a:ext uri="{FF2B5EF4-FFF2-40B4-BE49-F238E27FC236}">
                <a16:creationId xmlns:a16="http://schemas.microsoft.com/office/drawing/2014/main" id="{9AFB7D80-893A-4E4E-BCED-A181D8F3FB82}"/>
              </a:ext>
            </a:extLst>
          </p:cNvPr>
          <p:cNvSpPr/>
          <p:nvPr/>
        </p:nvSpPr>
        <p:spPr>
          <a:xfrm>
            <a:off x="1043354" y="5448581"/>
            <a:ext cx="3357956" cy="1031629"/>
          </a:xfrm>
          <a:prstGeom prst="rect">
            <a:avLst/>
          </a:prstGeom>
        </p:spPr>
        <p:txBody>
          <a:bodyPr wrap="square">
            <a:spAutoFit/>
          </a:bodyPr>
          <a:lstStyle/>
          <a:p>
            <a:pPr marL="285750" lvl="0" indent="-285750">
              <a:lnSpc>
                <a:spcPct val="150000"/>
              </a:lnSpc>
              <a:buFont typeface="Wingdings" panose="05000000000000000000" pitchFamily="2" charset="2"/>
              <a:buChar char="ü"/>
            </a:pPr>
            <a:r>
              <a:rPr lang="en-US" altLang="ja-JP" sz="1400" dirty="0">
                <a:solidFill>
                  <a:schemeClr val="tx1">
                    <a:lumMod val="75000"/>
                    <a:lumOff val="25000"/>
                  </a:schemeClr>
                </a:solidFill>
                <a:latin typeface="+mn-ea"/>
              </a:rPr>
              <a:t>2</a:t>
            </a:r>
            <a:r>
              <a:rPr lang="ja-JP" altLang="en-US" sz="1400" dirty="0">
                <a:solidFill>
                  <a:schemeClr val="tx1">
                    <a:lumMod val="75000"/>
                    <a:lumOff val="25000"/>
                  </a:schemeClr>
                </a:solidFill>
                <a:latin typeface="+mn-ea"/>
              </a:rPr>
              <a:t>か国語以上扱える会員が</a:t>
            </a:r>
            <a:r>
              <a:rPr lang="en-US" altLang="ja-JP" sz="1400" dirty="0">
                <a:solidFill>
                  <a:schemeClr val="tx1">
                    <a:lumMod val="75000"/>
                    <a:lumOff val="25000"/>
                  </a:schemeClr>
                </a:solidFill>
                <a:latin typeface="+mn-ea"/>
              </a:rPr>
              <a:t>99%</a:t>
            </a:r>
          </a:p>
          <a:p>
            <a:pPr marL="285750" lvl="0" indent="-285750">
              <a:lnSpc>
                <a:spcPct val="150000"/>
              </a:lnSpc>
              <a:buFont typeface="Wingdings" panose="05000000000000000000" pitchFamily="2" charset="2"/>
              <a:buChar char="ü"/>
            </a:pPr>
            <a:r>
              <a:rPr lang="ja-JP" altLang="en-US" sz="1400" dirty="0"/>
              <a:t>上記のうちトリリンガル：</a:t>
            </a:r>
            <a:r>
              <a:rPr lang="en-US" altLang="ja-JP" sz="1400" dirty="0"/>
              <a:t>40%</a:t>
            </a:r>
          </a:p>
          <a:p>
            <a:pPr marL="285750" lvl="0" indent="-285750">
              <a:lnSpc>
                <a:spcPct val="150000"/>
              </a:lnSpc>
              <a:buFont typeface="Wingdings" panose="05000000000000000000" pitchFamily="2" charset="2"/>
              <a:buChar char="ü"/>
            </a:pPr>
            <a:r>
              <a:rPr lang="en-US" altLang="ja-JP" sz="1400" dirty="0"/>
              <a:t>4</a:t>
            </a:r>
            <a:r>
              <a:rPr lang="ja-JP" altLang="en-US" sz="1400" dirty="0"/>
              <a:t>か国以上のマルチリンガル：</a:t>
            </a:r>
            <a:r>
              <a:rPr lang="en-US" altLang="ja-JP" sz="1400" dirty="0"/>
              <a:t>5% </a:t>
            </a:r>
            <a:endParaRPr lang="ja-JP" altLang="en-US" sz="1400" dirty="0">
              <a:solidFill>
                <a:schemeClr val="tx1">
                  <a:lumMod val="75000"/>
                  <a:lumOff val="25000"/>
                </a:schemeClr>
              </a:solidFill>
              <a:latin typeface="+mn-ea"/>
            </a:endParaRPr>
          </a:p>
        </p:txBody>
      </p:sp>
      <p:sp>
        <p:nvSpPr>
          <p:cNvPr id="26" name="正方形/長方形 25">
            <a:extLst>
              <a:ext uri="{FF2B5EF4-FFF2-40B4-BE49-F238E27FC236}">
                <a16:creationId xmlns:a16="http://schemas.microsoft.com/office/drawing/2014/main" id="{43984BD7-0E95-4ABB-9554-90B3CE88C6A6}"/>
              </a:ext>
            </a:extLst>
          </p:cNvPr>
          <p:cNvSpPr/>
          <p:nvPr/>
        </p:nvSpPr>
        <p:spPr>
          <a:xfrm>
            <a:off x="5046966" y="3053759"/>
            <a:ext cx="3736278" cy="1354794"/>
          </a:xfrm>
          <a:prstGeom prst="rect">
            <a:avLst/>
          </a:prstGeom>
        </p:spPr>
        <p:txBody>
          <a:bodyPr wrap="square">
            <a:spAutoFit/>
          </a:bodyPr>
          <a:lstStyle/>
          <a:p>
            <a:pPr marL="285750" indent="-285750">
              <a:lnSpc>
                <a:spcPct val="150000"/>
              </a:lnSpc>
              <a:buFont typeface="Wingdings" panose="05000000000000000000" pitchFamily="2" charset="2"/>
              <a:buChar char="ü"/>
            </a:pPr>
            <a:r>
              <a:rPr lang="ja-JP" altLang="en-US" sz="1400" dirty="0"/>
              <a:t>訪日外国人のおもてなし経験のある方</a:t>
            </a:r>
          </a:p>
          <a:p>
            <a:pPr marL="285750" indent="-285750">
              <a:lnSpc>
                <a:spcPct val="150000"/>
              </a:lnSpc>
              <a:buFont typeface="Wingdings" panose="05000000000000000000" pitchFamily="2" charset="2"/>
              <a:buChar char="ü"/>
            </a:pPr>
            <a:r>
              <a:rPr lang="ja-JP" altLang="en-US" sz="1400" dirty="0"/>
              <a:t>外国の取引先との折衝経験のある方</a:t>
            </a:r>
          </a:p>
          <a:p>
            <a:pPr marL="285750" indent="-285750">
              <a:lnSpc>
                <a:spcPct val="150000"/>
              </a:lnSpc>
              <a:buFont typeface="Wingdings" panose="05000000000000000000" pitchFamily="2" charset="2"/>
              <a:buChar char="ü"/>
            </a:pPr>
            <a:r>
              <a:rPr lang="ja-JP" altLang="en-US" sz="1400" dirty="0"/>
              <a:t>長期の留学や海外勤務経験のある方</a:t>
            </a:r>
            <a:endParaRPr lang="en-US" altLang="ja-JP" sz="1400" dirty="0"/>
          </a:p>
          <a:p>
            <a:pPr marL="285750" indent="-285750">
              <a:lnSpc>
                <a:spcPct val="150000"/>
              </a:lnSpc>
              <a:buFont typeface="Wingdings" panose="05000000000000000000" pitchFamily="2" charset="2"/>
              <a:buChar char="ü"/>
            </a:pPr>
            <a:r>
              <a:rPr lang="ja-JP" altLang="en-US" sz="1400" dirty="0"/>
              <a:t>通訳案内士の資格を持っている方</a:t>
            </a:r>
          </a:p>
        </p:txBody>
      </p:sp>
    </p:spTree>
    <p:extLst>
      <p:ext uri="{BB962C8B-B14F-4D97-AF65-F5344CB8AC3E}">
        <p14:creationId xmlns:p14="http://schemas.microsoft.com/office/powerpoint/2010/main" val="2643081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3C34BD-8318-4E6C-BB58-30BCE3ECDF73}"/>
              </a:ext>
            </a:extLst>
          </p:cNvPr>
          <p:cNvSpPr txBox="1"/>
          <p:nvPr/>
        </p:nvSpPr>
        <p:spPr>
          <a:xfrm>
            <a:off x="588057" y="1295847"/>
            <a:ext cx="7928925" cy="4832092"/>
          </a:xfrm>
          <a:prstGeom prst="rect">
            <a:avLst/>
          </a:prstGeom>
          <a:noFill/>
        </p:spPr>
        <p:txBody>
          <a:bodyPr wrap="square" rtlCol="0">
            <a:spAutoFit/>
          </a:bodyPr>
          <a:lstStyle/>
          <a:p>
            <a:pPr marL="285750" indent="-285750">
              <a:buFont typeface="Arial" panose="020B0604020202020204" pitchFamily="34" charset="0"/>
              <a:buChar char="•"/>
            </a:pPr>
            <a:r>
              <a:rPr lang="en-US" altLang="ja-JP" sz="1400" dirty="0">
                <a:latin typeface="+mn-ea"/>
              </a:rPr>
              <a:t>30</a:t>
            </a:r>
            <a:r>
              <a:rPr lang="ja-JP" altLang="en-US" sz="1400" dirty="0">
                <a:latin typeface="+mn-ea"/>
              </a:rPr>
              <a:t>代　ベトナム籍　女性</a:t>
            </a:r>
            <a:endParaRPr lang="en-US" altLang="ja-JP" sz="1400" dirty="0">
              <a:latin typeface="+mn-ea"/>
            </a:endParaRPr>
          </a:p>
          <a:p>
            <a:pPr lvl="1"/>
            <a:r>
              <a:rPr lang="ja-JP" altLang="en-US" sz="1400" dirty="0">
                <a:latin typeface="+mn-ea"/>
              </a:rPr>
              <a:t>日本での就業経験</a:t>
            </a:r>
            <a:r>
              <a:rPr lang="en-US" altLang="ja-JP" sz="1400" dirty="0">
                <a:latin typeface="+mn-ea"/>
              </a:rPr>
              <a:t>4</a:t>
            </a:r>
            <a:r>
              <a:rPr lang="ja-JP" altLang="en-US" sz="1400" dirty="0">
                <a:latin typeface="+mn-ea"/>
              </a:rPr>
              <a:t>年、ベトナム人を中心に、</a:t>
            </a:r>
            <a:r>
              <a:rPr lang="en-US" altLang="ja-JP" sz="1400" dirty="0">
                <a:latin typeface="+mn-ea"/>
              </a:rPr>
              <a:t>300</a:t>
            </a:r>
            <a:r>
              <a:rPr lang="ja-JP" altLang="en-US" sz="1400" dirty="0">
                <a:latin typeface="+mn-ea"/>
              </a:rPr>
              <a:t>人の外国籍人材の入社手続き、ビザ切り替え・更新対応、通訳・翻訳業務など、総務系業務を担当。</a:t>
            </a:r>
            <a:endParaRPr lang="en-US" altLang="ja-JP" sz="1400" dirty="0">
              <a:latin typeface="+mn-ea"/>
            </a:endParaRPr>
          </a:p>
          <a:p>
            <a:endParaRPr lang="en-US" altLang="ja-JP" sz="1400" dirty="0">
              <a:latin typeface="+mn-ea"/>
            </a:endParaRPr>
          </a:p>
          <a:p>
            <a:pPr marL="285750" indent="-285750">
              <a:buFont typeface="Arial" panose="020B0604020202020204" pitchFamily="34" charset="0"/>
              <a:buChar char="•"/>
            </a:pPr>
            <a:r>
              <a:rPr lang="en-US" altLang="ja-JP" sz="1400" dirty="0">
                <a:latin typeface="+mn-ea"/>
              </a:rPr>
              <a:t>20</a:t>
            </a:r>
            <a:r>
              <a:rPr lang="ja-JP" altLang="en-US" sz="1400" dirty="0">
                <a:latin typeface="+mn-ea"/>
              </a:rPr>
              <a:t>代　ミャンマー籍　女性</a:t>
            </a:r>
            <a:endParaRPr lang="en-US" altLang="ja-JP" sz="1400" dirty="0">
              <a:latin typeface="+mn-ea"/>
            </a:endParaRPr>
          </a:p>
          <a:p>
            <a:pPr lvl="1"/>
            <a:r>
              <a:rPr lang="ja-JP" altLang="en-US" sz="1400" dirty="0">
                <a:latin typeface="+mn-ea"/>
              </a:rPr>
              <a:t>日本での就業経験</a:t>
            </a:r>
            <a:r>
              <a:rPr lang="en-US" altLang="ja-JP" sz="1400" dirty="0">
                <a:latin typeface="+mn-ea"/>
              </a:rPr>
              <a:t>2</a:t>
            </a:r>
            <a:r>
              <a:rPr lang="ja-JP" altLang="en-US" sz="1400" dirty="0">
                <a:latin typeface="+mn-ea"/>
              </a:rPr>
              <a:t>年、人材派遣会社にて、営業を担当。法人営業だけでなく、外国籍求職者への</a:t>
            </a:r>
            <a:r>
              <a:rPr lang="en-US" altLang="ja-JP" sz="1400" dirty="0">
                <a:latin typeface="+mn-ea"/>
              </a:rPr>
              <a:t>SNS</a:t>
            </a:r>
            <a:r>
              <a:rPr lang="ja-JP" altLang="en-US" sz="1400" dirty="0">
                <a:latin typeface="+mn-ea"/>
              </a:rPr>
              <a:t>アプローチや面談も行う。</a:t>
            </a:r>
            <a:endParaRPr lang="en-US" altLang="ja-JP" sz="1400" dirty="0">
              <a:latin typeface="+mn-ea"/>
            </a:endParaRPr>
          </a:p>
          <a:p>
            <a:endParaRPr lang="en-US" altLang="ja-JP" sz="1400" dirty="0">
              <a:latin typeface="+mn-ea"/>
            </a:endParaRPr>
          </a:p>
          <a:p>
            <a:pPr marL="285750" indent="-285750">
              <a:buFont typeface="Arial" panose="020B0604020202020204" pitchFamily="34" charset="0"/>
              <a:buChar char="•"/>
            </a:pPr>
            <a:r>
              <a:rPr lang="en-US" altLang="ja-JP" sz="1400" dirty="0">
                <a:latin typeface="+mn-ea"/>
              </a:rPr>
              <a:t>20</a:t>
            </a:r>
            <a:r>
              <a:rPr lang="ja-JP" altLang="en-US" sz="1400" dirty="0">
                <a:latin typeface="+mn-ea"/>
              </a:rPr>
              <a:t>代　中国籍　女性</a:t>
            </a:r>
            <a:endParaRPr lang="en-US" altLang="ja-JP" sz="1400" dirty="0">
              <a:latin typeface="+mn-ea"/>
            </a:endParaRPr>
          </a:p>
          <a:p>
            <a:pPr lvl="1"/>
            <a:r>
              <a:rPr lang="ja-JP" altLang="en-US" sz="1400" dirty="0">
                <a:latin typeface="+mn-ea"/>
              </a:rPr>
              <a:t>日本の大学院を卒業後、</a:t>
            </a:r>
            <a:r>
              <a:rPr lang="en-US" altLang="ja-JP" sz="1400" dirty="0">
                <a:latin typeface="+mn-ea"/>
              </a:rPr>
              <a:t>E</a:t>
            </a:r>
            <a:r>
              <a:rPr lang="ja-JP" altLang="en-US" sz="1400" dirty="0">
                <a:latin typeface="+mn-ea"/>
              </a:rPr>
              <a:t>コマースのベンチャー企業にて、自社</a:t>
            </a:r>
            <a:r>
              <a:rPr lang="en-US" altLang="ja-JP" sz="1400" dirty="0">
                <a:latin typeface="+mn-ea"/>
              </a:rPr>
              <a:t>EC</a:t>
            </a:r>
            <a:r>
              <a:rPr lang="ja-JP" altLang="en-US" sz="1400" dirty="0">
                <a:latin typeface="+mn-ea"/>
              </a:rPr>
              <a:t>サイト運営担当、 中華圏</a:t>
            </a:r>
            <a:r>
              <a:rPr lang="en-US" altLang="ja-JP" sz="1400" dirty="0">
                <a:latin typeface="+mn-ea"/>
              </a:rPr>
              <a:t>SNS</a:t>
            </a:r>
            <a:r>
              <a:rPr lang="ja-JP" altLang="en-US" sz="1400" dirty="0">
                <a:latin typeface="+mn-ea"/>
              </a:rPr>
              <a:t>自社運用・広告ディレクター、海外事業プロジェクトマネージャーを担当。</a:t>
            </a:r>
            <a:endParaRPr lang="en-US" altLang="ja-JP" sz="1400" dirty="0">
              <a:latin typeface="+mn-ea"/>
            </a:endParaRPr>
          </a:p>
          <a:p>
            <a:pPr lvl="1"/>
            <a:endParaRPr lang="en-US" altLang="ja-JP" sz="1400" dirty="0">
              <a:latin typeface="+mn-ea"/>
            </a:endParaRPr>
          </a:p>
          <a:p>
            <a:pPr marL="285750" indent="-285750">
              <a:buFont typeface="Arial" panose="020B0604020202020204" pitchFamily="34" charset="0"/>
              <a:buChar char="•"/>
            </a:pPr>
            <a:r>
              <a:rPr lang="en-US" altLang="ja-JP" sz="1400" dirty="0">
                <a:latin typeface="+mn-ea"/>
              </a:rPr>
              <a:t>40</a:t>
            </a:r>
            <a:r>
              <a:rPr lang="ja-JP" altLang="en-US" sz="1400" dirty="0">
                <a:latin typeface="+mn-ea"/>
              </a:rPr>
              <a:t>代　日本人　男性</a:t>
            </a:r>
            <a:endParaRPr lang="en-US" altLang="ja-JP" sz="1400" dirty="0">
              <a:latin typeface="+mn-ea"/>
            </a:endParaRPr>
          </a:p>
          <a:p>
            <a:pPr lvl="1"/>
            <a:r>
              <a:rPr lang="ja-JP" altLang="en-US" sz="1400" dirty="0">
                <a:latin typeface="+mn-ea"/>
              </a:rPr>
              <a:t>ランドオペレーター（手配）部門の課長として、</a:t>
            </a:r>
            <a:r>
              <a:rPr lang="en-US" altLang="ja-JP" sz="1400" dirty="0">
                <a:latin typeface="+mn-ea"/>
              </a:rPr>
              <a:t>8</a:t>
            </a:r>
            <a:r>
              <a:rPr lang="ja-JP" altLang="en-US" sz="1400" dirty="0">
                <a:latin typeface="+mn-ea"/>
              </a:rPr>
              <a:t>ヵ国籍の部下をマネージメント。</a:t>
            </a:r>
            <a:endParaRPr lang="en-US" altLang="ja-JP" sz="1400" dirty="0">
              <a:latin typeface="+mn-ea"/>
            </a:endParaRPr>
          </a:p>
          <a:p>
            <a:endParaRPr lang="en-US" altLang="ja-JP" sz="1400" dirty="0">
              <a:latin typeface="+mn-ea"/>
            </a:endParaRPr>
          </a:p>
          <a:p>
            <a:pPr marL="285750" indent="-285750">
              <a:buFont typeface="Arial" panose="020B0604020202020204" pitchFamily="34" charset="0"/>
              <a:buChar char="•"/>
            </a:pPr>
            <a:r>
              <a:rPr lang="en-US" altLang="ja-JP" sz="1400" dirty="0">
                <a:latin typeface="+mn-ea"/>
              </a:rPr>
              <a:t>30</a:t>
            </a:r>
            <a:r>
              <a:rPr lang="ja-JP" altLang="en-US" sz="1400" dirty="0">
                <a:latin typeface="+mn-ea"/>
              </a:rPr>
              <a:t>代　日本人　女性</a:t>
            </a:r>
            <a:br>
              <a:rPr lang="en-US" altLang="ja-JP" sz="1400" dirty="0">
                <a:latin typeface="+mn-ea"/>
              </a:rPr>
            </a:br>
            <a:r>
              <a:rPr lang="ja-JP" altLang="en-US" sz="1400" dirty="0">
                <a:latin typeface="+mn-ea"/>
              </a:rPr>
              <a:t>旅行会社での海外旅行添乗業務や小学校での英語講師などを経て、現在は独立し、通訳案内士として訪日外国人観光客のガイドを行う。</a:t>
            </a:r>
            <a:br>
              <a:rPr lang="en-US" altLang="ja-JP" sz="1400" dirty="0">
                <a:latin typeface="+mn-ea"/>
              </a:rPr>
            </a:br>
            <a:endParaRPr lang="en-US" altLang="ja-JP" sz="1400" dirty="0">
              <a:latin typeface="+mn-ea"/>
            </a:endParaRPr>
          </a:p>
          <a:p>
            <a:pPr marL="285750" indent="-285750">
              <a:buFont typeface="Arial" panose="020B0604020202020204" pitchFamily="34" charset="0"/>
              <a:buChar char="•"/>
            </a:pPr>
            <a:r>
              <a:rPr lang="en-US" altLang="ja-JP" sz="1400" dirty="0">
                <a:latin typeface="+mn-ea"/>
              </a:rPr>
              <a:t>30</a:t>
            </a:r>
            <a:r>
              <a:rPr lang="ja-JP" altLang="en-US" sz="1400" dirty="0">
                <a:latin typeface="+mn-ea"/>
              </a:rPr>
              <a:t>代　日本人　男性</a:t>
            </a:r>
            <a:br>
              <a:rPr lang="en-US" altLang="ja-JP" sz="1400" dirty="0">
                <a:latin typeface="+mn-ea"/>
              </a:rPr>
            </a:br>
            <a:r>
              <a:rPr lang="ja-JP" altLang="en-US" sz="1400" dirty="0">
                <a:latin typeface="+mn-ea"/>
              </a:rPr>
              <a:t>海外での会計関連業務などを経て、現在は外資系企業の経理部に所属。経理業務の他、海外赴任者のサポートも担当。</a:t>
            </a:r>
            <a:endParaRPr lang="en-US" altLang="ja-JP" sz="1400" dirty="0">
              <a:latin typeface="+mn-ea"/>
            </a:endParaRPr>
          </a:p>
        </p:txBody>
      </p:sp>
      <p:sp>
        <p:nvSpPr>
          <p:cNvPr id="5" name="テキスト ボックス 4">
            <a:extLst>
              <a:ext uri="{FF2B5EF4-FFF2-40B4-BE49-F238E27FC236}">
                <a16:creationId xmlns:a16="http://schemas.microsoft.com/office/drawing/2014/main" id="{C0C779C9-0F88-4378-95B1-6B0B2556C0B6}"/>
              </a:ext>
            </a:extLst>
          </p:cNvPr>
          <p:cNvSpPr txBox="1"/>
          <p:nvPr/>
        </p:nvSpPr>
        <p:spPr>
          <a:xfrm>
            <a:off x="351693" y="351692"/>
            <a:ext cx="8472191" cy="646331"/>
          </a:xfrm>
          <a:prstGeom prst="rect">
            <a:avLst/>
          </a:prstGeom>
          <a:noFill/>
        </p:spPr>
        <p:txBody>
          <a:bodyPr wrap="none" rtlCol="0">
            <a:spAutoFit/>
          </a:bodyPr>
          <a:lstStyle/>
          <a:p>
            <a:r>
              <a:rPr lang="ja-JP" altLang="en-US" sz="3600" dirty="0">
                <a:solidFill>
                  <a:schemeClr val="accent2"/>
                </a:solidFill>
                <a:latin typeface="+mn-ea"/>
              </a:rPr>
              <a:t>３ </a:t>
            </a:r>
            <a:r>
              <a:rPr lang="en-US" altLang="ja-JP" sz="3600" dirty="0">
                <a:solidFill>
                  <a:schemeClr val="accent2"/>
                </a:solidFill>
                <a:latin typeface="+mn-ea"/>
              </a:rPr>
              <a:t>| </a:t>
            </a:r>
            <a:r>
              <a:rPr lang="ja-JP" altLang="en-US" sz="2400" dirty="0">
                <a:solidFill>
                  <a:schemeClr val="accent2"/>
                </a:solidFill>
                <a:latin typeface="+mn-ea"/>
              </a:rPr>
              <a:t>やまとごころキャリアでこんな求職者に出会えます</a:t>
            </a:r>
            <a:endParaRPr kumimoji="1" lang="ja-JP" altLang="en-US" sz="3600" dirty="0">
              <a:solidFill>
                <a:schemeClr val="accent2"/>
              </a:solidFill>
              <a:latin typeface="+mn-ea"/>
            </a:endParaRPr>
          </a:p>
        </p:txBody>
      </p:sp>
    </p:spTree>
    <p:extLst>
      <p:ext uri="{BB962C8B-B14F-4D97-AF65-F5344CB8AC3E}">
        <p14:creationId xmlns:p14="http://schemas.microsoft.com/office/powerpoint/2010/main" val="392048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224F4BB2-E85F-4E46-9ECB-CD65E302CEF5}"/>
              </a:ext>
            </a:extLst>
          </p:cNvPr>
          <p:cNvGraphicFramePr>
            <a:graphicFrameLocks noGrp="1"/>
          </p:cNvGraphicFramePr>
          <p:nvPr>
            <p:extLst>
              <p:ext uri="{D42A27DB-BD31-4B8C-83A1-F6EECF244321}">
                <p14:modId xmlns:p14="http://schemas.microsoft.com/office/powerpoint/2010/main" val="3361181558"/>
              </p:ext>
            </p:extLst>
          </p:nvPr>
        </p:nvGraphicFramePr>
        <p:xfrm>
          <a:off x="507907" y="2107629"/>
          <a:ext cx="4223119" cy="4110448"/>
        </p:xfrm>
        <a:graphic>
          <a:graphicData uri="http://schemas.openxmlformats.org/drawingml/2006/table">
            <a:tbl>
              <a:tblPr firstRow="1" bandRow="1">
                <a:tableStyleId>{72833802-FEF1-4C79-8D5D-14CF1EAF98D9}</a:tableStyleId>
              </a:tblPr>
              <a:tblGrid>
                <a:gridCol w="807995">
                  <a:extLst>
                    <a:ext uri="{9D8B030D-6E8A-4147-A177-3AD203B41FA5}">
                      <a16:colId xmlns:a16="http://schemas.microsoft.com/office/drawing/2014/main" val="66049094"/>
                    </a:ext>
                  </a:extLst>
                </a:gridCol>
                <a:gridCol w="3415124">
                  <a:extLst>
                    <a:ext uri="{9D8B030D-6E8A-4147-A177-3AD203B41FA5}">
                      <a16:colId xmlns:a16="http://schemas.microsoft.com/office/drawing/2014/main" val="1126222872"/>
                    </a:ext>
                  </a:extLst>
                </a:gridCol>
              </a:tblGrid>
              <a:tr h="356910">
                <a:tc>
                  <a:txBody>
                    <a:bodyPr/>
                    <a:lstStyle/>
                    <a:p>
                      <a:pPr algn="ctr"/>
                      <a:r>
                        <a:rPr kumimoji="1" lang="ja-JP" altLang="en-US" sz="1200" b="0" dirty="0">
                          <a:latin typeface="+mn-ea"/>
                          <a:ea typeface="+mn-ea"/>
                        </a:rPr>
                        <a:t>業界</a:t>
                      </a:r>
                    </a:p>
                  </a:txBody>
                  <a:tcPr anchor="ctr">
                    <a:solidFill>
                      <a:schemeClr val="accent2"/>
                    </a:solidFill>
                  </a:tcPr>
                </a:tc>
                <a:tc>
                  <a:txBody>
                    <a:bodyPr/>
                    <a:lstStyle/>
                    <a:p>
                      <a:pPr algn="ctr"/>
                      <a:r>
                        <a:rPr kumimoji="1" lang="ja-JP" altLang="en-US" sz="1200" b="0" dirty="0">
                          <a:latin typeface="+mn-ea"/>
                          <a:ea typeface="+mn-ea"/>
                        </a:rPr>
                        <a:t>掲載企業実績</a:t>
                      </a:r>
                    </a:p>
                  </a:txBody>
                  <a:tcPr anchor="ctr">
                    <a:solidFill>
                      <a:schemeClr val="accent2"/>
                    </a:solidFill>
                  </a:tcPr>
                </a:tc>
                <a:extLst>
                  <a:ext uri="{0D108BD9-81ED-4DB2-BD59-A6C34878D82A}">
                    <a16:rowId xmlns:a16="http://schemas.microsoft.com/office/drawing/2014/main" val="3721297470"/>
                  </a:ext>
                </a:extLst>
              </a:tr>
              <a:tr h="739744">
                <a:tc>
                  <a:txBody>
                    <a:bodyPr/>
                    <a:lstStyle/>
                    <a:p>
                      <a:pPr lvl="0" algn="ctr"/>
                      <a:r>
                        <a:rPr kumimoji="1" lang="ja-JP" altLang="en-US" sz="1100" b="0" dirty="0">
                          <a:solidFill>
                            <a:schemeClr val="tx1">
                              <a:lumMod val="65000"/>
                              <a:lumOff val="35000"/>
                            </a:schemeClr>
                          </a:solidFill>
                          <a:latin typeface="+mn-ea"/>
                          <a:ea typeface="+mn-ea"/>
                        </a:rPr>
                        <a:t>旅行</a:t>
                      </a:r>
                      <a:endParaRPr kumimoji="1" lang="en-US" altLang="ja-JP" sz="1100" b="0" dirty="0">
                        <a:solidFill>
                          <a:schemeClr val="tx1">
                            <a:lumMod val="65000"/>
                            <a:lumOff val="35000"/>
                          </a:schemeClr>
                        </a:solidFill>
                        <a:latin typeface="+mn-ea"/>
                        <a:ea typeface="+mn-ea"/>
                      </a:endParaRPr>
                    </a:p>
                  </a:txBody>
                  <a:tcPr anchor="ctr">
                    <a:solidFill>
                      <a:schemeClr val="accent2">
                        <a:lumMod val="20000"/>
                        <a:lumOff val="80000"/>
                      </a:schemeClr>
                    </a:solidFill>
                  </a:tcPr>
                </a:tc>
                <a:tc>
                  <a:txBody>
                    <a:bodyPr/>
                    <a:lstStyle/>
                    <a:p>
                      <a:pPr algn="ctr"/>
                      <a:endParaRPr kumimoji="1" lang="ja-JP" altLang="en-US" sz="1100" dirty="0">
                        <a:latin typeface="+mn-ea"/>
                        <a:ea typeface="+mn-ea"/>
                      </a:endParaRPr>
                    </a:p>
                  </a:txBody>
                  <a:tcPr anchor="ctr">
                    <a:solidFill>
                      <a:schemeClr val="bg1"/>
                    </a:solidFill>
                  </a:tcPr>
                </a:tc>
                <a:extLst>
                  <a:ext uri="{0D108BD9-81ED-4DB2-BD59-A6C34878D82A}">
                    <a16:rowId xmlns:a16="http://schemas.microsoft.com/office/drawing/2014/main" val="2925264184"/>
                  </a:ext>
                </a:extLst>
              </a:tr>
              <a:tr h="1004598">
                <a:tc>
                  <a:txBody>
                    <a:bodyPr/>
                    <a:lstStyle/>
                    <a:p>
                      <a:pPr lvl="0" algn="ctr"/>
                      <a:r>
                        <a:rPr kumimoji="1" lang="ja-JP" altLang="en-US" sz="1100" b="0" dirty="0">
                          <a:solidFill>
                            <a:schemeClr val="tx1">
                              <a:lumMod val="65000"/>
                              <a:lumOff val="35000"/>
                            </a:schemeClr>
                          </a:solidFill>
                          <a:latin typeface="+mn-ea"/>
                          <a:ea typeface="+mn-ea"/>
                        </a:rPr>
                        <a:t>ホテル</a:t>
                      </a:r>
                      <a:endParaRPr kumimoji="1" lang="en-US" altLang="ja-JP" sz="1100" b="0" dirty="0">
                        <a:solidFill>
                          <a:schemeClr val="tx1">
                            <a:lumMod val="65000"/>
                            <a:lumOff val="35000"/>
                          </a:schemeClr>
                        </a:solidFill>
                        <a:latin typeface="+mn-ea"/>
                        <a:ea typeface="+mn-ea"/>
                      </a:endParaRPr>
                    </a:p>
                    <a:p>
                      <a:pPr lvl="0" algn="ctr"/>
                      <a:r>
                        <a:rPr kumimoji="1" lang="ja-JP" altLang="en-US" sz="1100" b="0" dirty="0">
                          <a:solidFill>
                            <a:schemeClr val="tx1">
                              <a:lumMod val="65000"/>
                              <a:lumOff val="35000"/>
                            </a:schemeClr>
                          </a:solidFill>
                          <a:latin typeface="+mn-ea"/>
                          <a:ea typeface="+mn-ea"/>
                        </a:rPr>
                        <a:t>旅館</a:t>
                      </a:r>
                    </a:p>
                  </a:txBody>
                  <a:tcPr anchor="ctr">
                    <a:solidFill>
                      <a:schemeClr val="accent2">
                        <a:lumMod val="20000"/>
                        <a:lumOff val="80000"/>
                      </a:schemeClr>
                    </a:solidFill>
                  </a:tcPr>
                </a:tc>
                <a:tc>
                  <a:txBody>
                    <a:bodyPr/>
                    <a:lstStyle/>
                    <a:p>
                      <a:pPr algn="ctr"/>
                      <a:endParaRPr kumimoji="1" lang="ja-JP" altLang="en-US" sz="1100" dirty="0">
                        <a:latin typeface="+mn-ea"/>
                        <a:ea typeface="+mn-ea"/>
                      </a:endParaRPr>
                    </a:p>
                  </a:txBody>
                  <a:tcPr anchor="ctr">
                    <a:solidFill>
                      <a:schemeClr val="bg1"/>
                    </a:solidFill>
                  </a:tcPr>
                </a:tc>
                <a:extLst>
                  <a:ext uri="{0D108BD9-81ED-4DB2-BD59-A6C34878D82A}">
                    <a16:rowId xmlns:a16="http://schemas.microsoft.com/office/drawing/2014/main" val="3790572982"/>
                  </a:ext>
                </a:extLst>
              </a:tr>
              <a:tr h="1004598">
                <a:tc>
                  <a:txBody>
                    <a:bodyPr/>
                    <a:lstStyle/>
                    <a:p>
                      <a:pPr lvl="0" algn="ctr"/>
                      <a:r>
                        <a:rPr kumimoji="1" lang="ja-JP" altLang="en-US" sz="1100" b="0" dirty="0">
                          <a:solidFill>
                            <a:schemeClr val="tx1">
                              <a:lumMod val="65000"/>
                              <a:lumOff val="35000"/>
                            </a:schemeClr>
                          </a:solidFill>
                          <a:latin typeface="+mn-ea"/>
                          <a:ea typeface="+mn-ea"/>
                        </a:rPr>
                        <a:t>ＯＴＡ</a:t>
                      </a:r>
                    </a:p>
                  </a:txBody>
                  <a:tcPr anchor="ctr">
                    <a:solidFill>
                      <a:schemeClr val="accent2">
                        <a:lumMod val="20000"/>
                        <a:lumOff val="80000"/>
                      </a:schemeClr>
                    </a:solidFill>
                  </a:tcPr>
                </a:tc>
                <a:tc>
                  <a:txBody>
                    <a:bodyPr/>
                    <a:lstStyle/>
                    <a:p>
                      <a:pPr algn="ctr"/>
                      <a:endParaRPr kumimoji="1" lang="ja-JP" altLang="en-US" sz="1100" dirty="0">
                        <a:latin typeface="+mn-ea"/>
                        <a:ea typeface="+mn-ea"/>
                      </a:endParaRPr>
                    </a:p>
                  </a:txBody>
                  <a:tcPr anchor="ctr">
                    <a:solidFill>
                      <a:schemeClr val="bg1"/>
                    </a:solidFill>
                  </a:tcPr>
                </a:tc>
                <a:extLst>
                  <a:ext uri="{0D108BD9-81ED-4DB2-BD59-A6C34878D82A}">
                    <a16:rowId xmlns:a16="http://schemas.microsoft.com/office/drawing/2014/main" val="3839796366"/>
                  </a:ext>
                </a:extLst>
              </a:tr>
              <a:tr h="1004598">
                <a:tc>
                  <a:txBody>
                    <a:bodyPr/>
                    <a:lstStyle/>
                    <a:p>
                      <a:pPr lvl="0" algn="ctr"/>
                      <a:r>
                        <a:rPr kumimoji="1" lang="ja-JP" altLang="en-US" sz="1100" b="0" dirty="0">
                          <a:solidFill>
                            <a:schemeClr val="tx1">
                              <a:lumMod val="65000"/>
                              <a:lumOff val="35000"/>
                            </a:schemeClr>
                          </a:solidFill>
                          <a:latin typeface="+mn-ea"/>
                          <a:ea typeface="+mn-ea"/>
                        </a:rPr>
                        <a:t>観光団体</a:t>
                      </a:r>
                    </a:p>
                  </a:txBody>
                  <a:tcPr anchor="ctr">
                    <a:solidFill>
                      <a:schemeClr val="accent2">
                        <a:lumMod val="20000"/>
                        <a:lumOff val="80000"/>
                      </a:schemeClr>
                    </a:solidFill>
                  </a:tcPr>
                </a:tc>
                <a:tc>
                  <a:txBody>
                    <a:bodyPr/>
                    <a:lstStyle/>
                    <a:p>
                      <a:pPr algn="ctr"/>
                      <a:endParaRPr kumimoji="1" lang="ja-JP" altLang="en-US" sz="1100" dirty="0">
                        <a:latin typeface="+mn-ea"/>
                        <a:ea typeface="+mn-ea"/>
                      </a:endParaRPr>
                    </a:p>
                  </a:txBody>
                  <a:tcPr anchor="ctr">
                    <a:solidFill>
                      <a:schemeClr val="bg1"/>
                    </a:solidFill>
                  </a:tcPr>
                </a:tc>
                <a:extLst>
                  <a:ext uri="{0D108BD9-81ED-4DB2-BD59-A6C34878D82A}">
                    <a16:rowId xmlns:a16="http://schemas.microsoft.com/office/drawing/2014/main" val="811542005"/>
                  </a:ext>
                </a:extLst>
              </a:tr>
            </a:tbl>
          </a:graphicData>
        </a:graphic>
      </p:graphicFrame>
      <p:sp>
        <p:nvSpPr>
          <p:cNvPr id="6" name="正方形/長方形 5">
            <a:extLst>
              <a:ext uri="{FF2B5EF4-FFF2-40B4-BE49-F238E27FC236}">
                <a16:creationId xmlns:a16="http://schemas.microsoft.com/office/drawing/2014/main" id="{241FD5B3-DBF5-4E97-9DB9-41CCC7418382}"/>
              </a:ext>
            </a:extLst>
          </p:cNvPr>
          <p:cNvSpPr/>
          <p:nvPr/>
        </p:nvSpPr>
        <p:spPr>
          <a:xfrm>
            <a:off x="450776" y="1036776"/>
            <a:ext cx="8593945" cy="888833"/>
          </a:xfrm>
          <a:prstGeom prst="rect">
            <a:avLst/>
          </a:prstGeom>
        </p:spPr>
        <p:txBody>
          <a:bodyPr wrap="square">
            <a:spAutoFit/>
          </a:bodyPr>
          <a:lstStyle/>
          <a:p>
            <a:pPr>
              <a:lnSpc>
                <a:spcPct val="150000"/>
              </a:lnSpc>
            </a:pPr>
            <a:r>
              <a:rPr lang="ja-JP" altLang="en-US" sz="1600" dirty="0">
                <a:solidFill>
                  <a:schemeClr val="tx1">
                    <a:lumMod val="65000"/>
                    <a:lumOff val="35000"/>
                  </a:schemeClr>
                </a:solidFill>
                <a:latin typeface="+mn-ea"/>
              </a:rPr>
              <a:t>インバウンドビジネスに関連する事業者、観光系団体を中心に累計約</a:t>
            </a:r>
            <a:r>
              <a:rPr lang="en-US" altLang="ja-JP" sz="2000" dirty="0">
                <a:solidFill>
                  <a:schemeClr val="tx1">
                    <a:lumMod val="65000"/>
                    <a:lumOff val="35000"/>
                  </a:schemeClr>
                </a:solidFill>
                <a:latin typeface="+mn-ea"/>
              </a:rPr>
              <a:t>650</a:t>
            </a:r>
            <a:r>
              <a:rPr lang="ja-JP" altLang="en-US" sz="1600" dirty="0">
                <a:solidFill>
                  <a:schemeClr val="tx1">
                    <a:lumMod val="65000"/>
                    <a:lumOff val="35000"/>
                  </a:schemeClr>
                </a:solidFill>
                <a:latin typeface="+mn-ea"/>
              </a:rPr>
              <a:t>社が利用。</a:t>
            </a:r>
            <a:endParaRPr lang="en-US" altLang="ja-JP" sz="1600" dirty="0">
              <a:solidFill>
                <a:schemeClr val="tx1">
                  <a:lumMod val="65000"/>
                  <a:lumOff val="35000"/>
                </a:schemeClr>
              </a:solidFill>
              <a:latin typeface="+mn-ea"/>
            </a:endParaRPr>
          </a:p>
          <a:p>
            <a:pPr>
              <a:lnSpc>
                <a:spcPct val="150000"/>
              </a:lnSpc>
            </a:pPr>
            <a:r>
              <a:rPr lang="ja-JP" altLang="en-US" sz="1600" dirty="0">
                <a:solidFill>
                  <a:schemeClr val="tx1">
                    <a:lumMod val="65000"/>
                    <a:lumOff val="35000"/>
                  </a:schemeClr>
                </a:solidFill>
                <a:latin typeface="+mn-ea"/>
              </a:rPr>
              <a:t>大手や外資系の旅行会社からベンチャー企業まで幅広くご利用いただいております。</a:t>
            </a:r>
            <a:endParaRPr lang="en-US" altLang="ja-JP" sz="1600" dirty="0">
              <a:solidFill>
                <a:schemeClr val="tx1">
                  <a:lumMod val="65000"/>
                  <a:lumOff val="35000"/>
                </a:schemeClr>
              </a:solidFill>
              <a:latin typeface="+mn-ea"/>
            </a:endParaRPr>
          </a:p>
        </p:txBody>
      </p:sp>
      <p:pic>
        <p:nvPicPr>
          <p:cNvPr id="7" name="Picture 4">
            <a:extLst>
              <a:ext uri="{FF2B5EF4-FFF2-40B4-BE49-F238E27FC236}">
                <a16:creationId xmlns:a16="http://schemas.microsoft.com/office/drawing/2014/main" id="{B8AB1306-79AF-458F-80F7-209A77188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570" y="3366736"/>
            <a:ext cx="917084" cy="5980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a:extLst>
              <a:ext uri="{FF2B5EF4-FFF2-40B4-BE49-F238E27FC236}">
                <a16:creationId xmlns:a16="http://schemas.microsoft.com/office/drawing/2014/main" id="{1B89E18A-CB98-4CD9-A14C-C47590703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765" y="3414360"/>
            <a:ext cx="768499" cy="5027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a:extLst>
              <a:ext uri="{FF2B5EF4-FFF2-40B4-BE49-F238E27FC236}">
                <a16:creationId xmlns:a16="http://schemas.microsoft.com/office/drawing/2014/main" id="{54448250-9CC3-4050-8EE1-33F17D885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7410" y="5332987"/>
            <a:ext cx="1959750" cy="3408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1">
            <a:extLst>
              <a:ext uri="{FF2B5EF4-FFF2-40B4-BE49-F238E27FC236}">
                <a16:creationId xmlns:a16="http://schemas.microsoft.com/office/drawing/2014/main" id="{288CA292-25E9-4788-9AEB-E2E650DCFEA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3616" y="2584465"/>
            <a:ext cx="781648" cy="4885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4">
            <a:extLst>
              <a:ext uri="{FF2B5EF4-FFF2-40B4-BE49-F238E27FC236}">
                <a16:creationId xmlns:a16="http://schemas.microsoft.com/office/drawing/2014/main" id="{428F4C9C-AA29-4D86-BA50-343D0E2E66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66764" y="4522284"/>
            <a:ext cx="768499" cy="320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図 1">
            <a:extLst>
              <a:ext uri="{FF2B5EF4-FFF2-40B4-BE49-F238E27FC236}">
                <a16:creationId xmlns:a16="http://schemas.microsoft.com/office/drawing/2014/main" id="{E39E3362-5162-4343-BE3F-2C087328396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7410" y="4748970"/>
            <a:ext cx="1459212" cy="18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2">
            <a:extLst>
              <a:ext uri="{FF2B5EF4-FFF2-40B4-BE49-F238E27FC236}">
                <a16:creationId xmlns:a16="http://schemas.microsoft.com/office/drawing/2014/main" id="{0A866DA7-E283-41DD-9C86-555B946292A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20098" y="4420895"/>
            <a:ext cx="1239066" cy="20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F201B138-8FBC-42E0-ADAC-E123C8501D98}"/>
              </a:ext>
            </a:extLst>
          </p:cNvPr>
          <p:cNvPicPr>
            <a:picLocks noChangeAspect="1"/>
          </p:cNvPicPr>
          <p:nvPr/>
        </p:nvPicPr>
        <p:blipFill>
          <a:blip r:embed="rId10"/>
          <a:stretch>
            <a:fillRect/>
          </a:stretch>
        </p:blipFill>
        <p:spPr>
          <a:xfrm>
            <a:off x="1495083" y="2584466"/>
            <a:ext cx="683940" cy="488529"/>
          </a:xfrm>
          <a:prstGeom prst="rect">
            <a:avLst/>
          </a:prstGeom>
        </p:spPr>
      </p:pic>
      <p:pic>
        <p:nvPicPr>
          <p:cNvPr id="15" name="図 14">
            <a:extLst>
              <a:ext uri="{FF2B5EF4-FFF2-40B4-BE49-F238E27FC236}">
                <a16:creationId xmlns:a16="http://schemas.microsoft.com/office/drawing/2014/main" id="{73525F10-40E0-4E8D-8D4E-B9B8C83106AA}"/>
              </a:ext>
            </a:extLst>
          </p:cNvPr>
          <p:cNvPicPr>
            <a:picLocks noChangeAspect="1"/>
          </p:cNvPicPr>
          <p:nvPr/>
        </p:nvPicPr>
        <p:blipFill>
          <a:blip r:embed="rId11"/>
          <a:stretch>
            <a:fillRect/>
          </a:stretch>
        </p:blipFill>
        <p:spPr>
          <a:xfrm>
            <a:off x="2674612" y="2672022"/>
            <a:ext cx="786166" cy="350413"/>
          </a:xfrm>
          <a:prstGeom prst="rect">
            <a:avLst/>
          </a:prstGeom>
        </p:spPr>
      </p:pic>
      <p:pic>
        <p:nvPicPr>
          <p:cNvPr id="18" name="図 17">
            <a:extLst>
              <a:ext uri="{FF2B5EF4-FFF2-40B4-BE49-F238E27FC236}">
                <a16:creationId xmlns:a16="http://schemas.microsoft.com/office/drawing/2014/main" id="{5DA80F55-FAF5-4B4F-A828-22B3DDEF5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66765" y="5312992"/>
            <a:ext cx="797426" cy="797426"/>
          </a:xfrm>
          <a:prstGeom prst="rect">
            <a:avLst/>
          </a:prstGeom>
        </p:spPr>
      </p:pic>
      <p:pic>
        <p:nvPicPr>
          <p:cNvPr id="19" name="図 18">
            <a:extLst>
              <a:ext uri="{FF2B5EF4-FFF2-40B4-BE49-F238E27FC236}">
                <a16:creationId xmlns:a16="http://schemas.microsoft.com/office/drawing/2014/main" id="{FE314DE0-F607-43CD-8595-FFC37B70D5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43308" y="5711705"/>
            <a:ext cx="797426" cy="334571"/>
          </a:xfrm>
          <a:prstGeom prst="rect">
            <a:avLst/>
          </a:prstGeom>
        </p:spPr>
      </p:pic>
      <p:pic>
        <p:nvPicPr>
          <p:cNvPr id="20" name="図 19">
            <a:extLst>
              <a:ext uri="{FF2B5EF4-FFF2-40B4-BE49-F238E27FC236}">
                <a16:creationId xmlns:a16="http://schemas.microsoft.com/office/drawing/2014/main" id="{9AC0BAA8-B0EB-48B1-822A-DAA1E16EAC19}"/>
              </a:ext>
            </a:extLst>
          </p:cNvPr>
          <p:cNvPicPr>
            <a:picLocks noChangeAspect="1"/>
          </p:cNvPicPr>
          <p:nvPr/>
        </p:nvPicPr>
        <p:blipFill>
          <a:blip r:embed="rId14"/>
          <a:stretch>
            <a:fillRect/>
          </a:stretch>
        </p:blipFill>
        <p:spPr>
          <a:xfrm>
            <a:off x="2701675" y="3339883"/>
            <a:ext cx="760333" cy="671535"/>
          </a:xfrm>
          <a:prstGeom prst="rect">
            <a:avLst/>
          </a:prstGeom>
        </p:spPr>
      </p:pic>
      <p:sp>
        <p:nvSpPr>
          <p:cNvPr id="21" name="テキスト ボックス 20">
            <a:extLst>
              <a:ext uri="{FF2B5EF4-FFF2-40B4-BE49-F238E27FC236}">
                <a16:creationId xmlns:a16="http://schemas.microsoft.com/office/drawing/2014/main" id="{F8B300DA-0BAB-4E69-BE52-EF1A93DD2F13}"/>
              </a:ext>
            </a:extLst>
          </p:cNvPr>
          <p:cNvSpPr txBox="1"/>
          <p:nvPr/>
        </p:nvSpPr>
        <p:spPr>
          <a:xfrm>
            <a:off x="430898" y="6299928"/>
            <a:ext cx="4874265"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他にも、観光施設、メディア、プロモーションなど多様な業態でご利用実績があります。</a:t>
            </a:r>
          </a:p>
        </p:txBody>
      </p:sp>
      <p:sp>
        <p:nvSpPr>
          <p:cNvPr id="22" name="テキスト ボックス 21">
            <a:extLst>
              <a:ext uri="{FF2B5EF4-FFF2-40B4-BE49-F238E27FC236}">
                <a16:creationId xmlns:a16="http://schemas.microsoft.com/office/drawing/2014/main" id="{E8D7065A-7C99-42F6-B78E-4780DBD88C71}"/>
              </a:ext>
            </a:extLst>
          </p:cNvPr>
          <p:cNvSpPr txBox="1"/>
          <p:nvPr/>
        </p:nvSpPr>
        <p:spPr>
          <a:xfrm>
            <a:off x="351693" y="351692"/>
            <a:ext cx="2712602" cy="646331"/>
          </a:xfrm>
          <a:prstGeom prst="rect">
            <a:avLst/>
          </a:prstGeom>
          <a:noFill/>
        </p:spPr>
        <p:txBody>
          <a:bodyPr wrap="none" rtlCol="0">
            <a:spAutoFit/>
          </a:bodyPr>
          <a:lstStyle/>
          <a:p>
            <a:r>
              <a:rPr lang="ja-JP" altLang="en-US" sz="3600" dirty="0">
                <a:solidFill>
                  <a:schemeClr val="accent2"/>
                </a:solidFill>
                <a:latin typeface="+mn-ea"/>
              </a:rPr>
              <a:t>４ </a:t>
            </a:r>
            <a:r>
              <a:rPr lang="en-US" altLang="ja-JP" sz="3600" dirty="0">
                <a:solidFill>
                  <a:schemeClr val="accent2"/>
                </a:solidFill>
                <a:latin typeface="+mn-ea"/>
              </a:rPr>
              <a:t>| </a:t>
            </a:r>
            <a:r>
              <a:rPr lang="ja-JP" altLang="en-US" sz="2400" dirty="0">
                <a:solidFill>
                  <a:schemeClr val="accent2"/>
                </a:solidFill>
                <a:latin typeface="+mn-ea"/>
              </a:rPr>
              <a:t>ご利用実績 </a:t>
            </a:r>
            <a:endParaRPr kumimoji="1" lang="ja-JP" altLang="en-US" sz="3600" dirty="0">
              <a:solidFill>
                <a:schemeClr val="accent2"/>
              </a:solidFill>
              <a:latin typeface="+mn-ea"/>
            </a:endParaRPr>
          </a:p>
        </p:txBody>
      </p:sp>
      <p:pic>
        <p:nvPicPr>
          <p:cNvPr id="29" name="図 28">
            <a:extLst>
              <a:ext uri="{FF2B5EF4-FFF2-40B4-BE49-F238E27FC236}">
                <a16:creationId xmlns:a16="http://schemas.microsoft.com/office/drawing/2014/main" id="{41860BAC-4964-4DBC-9DA4-B5C7E11E6954}"/>
              </a:ext>
            </a:extLst>
          </p:cNvPr>
          <p:cNvPicPr>
            <a:picLocks noChangeAspect="1"/>
          </p:cNvPicPr>
          <p:nvPr/>
        </p:nvPicPr>
        <p:blipFill>
          <a:blip r:embed="rId15"/>
          <a:stretch>
            <a:fillRect/>
          </a:stretch>
        </p:blipFill>
        <p:spPr>
          <a:xfrm>
            <a:off x="4952932" y="2482825"/>
            <a:ext cx="3651429" cy="2266145"/>
          </a:xfrm>
          <a:prstGeom prst="rect">
            <a:avLst/>
          </a:prstGeom>
        </p:spPr>
      </p:pic>
    </p:spTree>
    <p:extLst>
      <p:ext uri="{BB962C8B-B14F-4D97-AF65-F5344CB8AC3E}">
        <p14:creationId xmlns:p14="http://schemas.microsoft.com/office/powerpoint/2010/main" val="190278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0DCD989-31B9-4AA6-A014-F4070F7A2778}"/>
              </a:ext>
            </a:extLst>
          </p:cNvPr>
          <p:cNvSpPr txBox="1"/>
          <p:nvPr/>
        </p:nvSpPr>
        <p:spPr>
          <a:xfrm>
            <a:off x="351693" y="351692"/>
            <a:ext cx="2712602" cy="646331"/>
          </a:xfrm>
          <a:prstGeom prst="rect">
            <a:avLst/>
          </a:prstGeom>
          <a:noFill/>
        </p:spPr>
        <p:txBody>
          <a:bodyPr wrap="none" rtlCol="0">
            <a:spAutoFit/>
          </a:bodyPr>
          <a:lstStyle/>
          <a:p>
            <a:r>
              <a:rPr lang="ja-JP" altLang="en-US" sz="3600" dirty="0">
                <a:solidFill>
                  <a:schemeClr val="accent2"/>
                </a:solidFill>
                <a:latin typeface="+mn-ea"/>
              </a:rPr>
              <a:t>４ </a:t>
            </a:r>
            <a:r>
              <a:rPr lang="en-US" altLang="ja-JP" sz="3600" dirty="0">
                <a:solidFill>
                  <a:schemeClr val="accent2"/>
                </a:solidFill>
                <a:latin typeface="+mn-ea"/>
              </a:rPr>
              <a:t>| </a:t>
            </a:r>
            <a:r>
              <a:rPr lang="ja-JP" altLang="en-US" sz="2400" dirty="0">
                <a:solidFill>
                  <a:schemeClr val="accent2"/>
                </a:solidFill>
                <a:latin typeface="+mn-ea"/>
              </a:rPr>
              <a:t>ご利用実績 </a:t>
            </a:r>
            <a:endParaRPr kumimoji="1" lang="ja-JP" altLang="en-US" sz="3600" dirty="0">
              <a:solidFill>
                <a:schemeClr val="accent2"/>
              </a:solidFill>
              <a:latin typeface="+mn-ea"/>
            </a:endParaRPr>
          </a:p>
        </p:txBody>
      </p:sp>
      <p:sp>
        <p:nvSpPr>
          <p:cNvPr id="6" name="正方形/長方形 5">
            <a:extLst>
              <a:ext uri="{FF2B5EF4-FFF2-40B4-BE49-F238E27FC236}">
                <a16:creationId xmlns:a16="http://schemas.microsoft.com/office/drawing/2014/main" id="{241FD5B3-DBF5-4E97-9DB9-41CCC7418382}"/>
              </a:ext>
            </a:extLst>
          </p:cNvPr>
          <p:cNvSpPr/>
          <p:nvPr/>
        </p:nvSpPr>
        <p:spPr>
          <a:xfrm>
            <a:off x="450776" y="1036776"/>
            <a:ext cx="8593945" cy="423386"/>
          </a:xfrm>
          <a:prstGeom prst="rect">
            <a:avLst/>
          </a:prstGeom>
        </p:spPr>
        <p:txBody>
          <a:bodyPr wrap="square">
            <a:spAutoFit/>
          </a:bodyPr>
          <a:lstStyle/>
          <a:p>
            <a:pPr>
              <a:lnSpc>
                <a:spcPct val="150000"/>
              </a:lnSpc>
            </a:pPr>
            <a:r>
              <a:rPr lang="ja-JP" altLang="en-US" sz="1600" dirty="0">
                <a:latin typeface="+mn-ea"/>
              </a:rPr>
              <a:t>多種多様な業種でマッチングに成功ご希望に沿った人材の採用にご活用頂いています。</a:t>
            </a:r>
            <a:endParaRPr lang="en-US" altLang="ja-JP" sz="1600" dirty="0">
              <a:solidFill>
                <a:schemeClr val="tx1">
                  <a:lumMod val="65000"/>
                  <a:lumOff val="35000"/>
                </a:schemeClr>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2E6E5400-2CFD-4843-8DB6-681542DF4EFB}"/>
              </a:ext>
            </a:extLst>
          </p:cNvPr>
          <p:cNvPicPr>
            <a:picLocks noChangeAspect="1"/>
          </p:cNvPicPr>
          <p:nvPr/>
        </p:nvPicPr>
        <p:blipFill>
          <a:blip r:embed="rId2"/>
          <a:stretch>
            <a:fillRect/>
          </a:stretch>
        </p:blipFill>
        <p:spPr>
          <a:xfrm>
            <a:off x="1621579" y="4269977"/>
            <a:ext cx="2592653" cy="2333388"/>
          </a:xfrm>
          <a:prstGeom prst="rect">
            <a:avLst/>
          </a:prstGeom>
        </p:spPr>
      </p:pic>
      <p:pic>
        <p:nvPicPr>
          <p:cNvPr id="12" name="図 11">
            <a:extLst>
              <a:ext uri="{FF2B5EF4-FFF2-40B4-BE49-F238E27FC236}">
                <a16:creationId xmlns:a16="http://schemas.microsoft.com/office/drawing/2014/main" id="{29915F53-B72F-4FAB-9383-0A898A4B3D32}"/>
              </a:ext>
            </a:extLst>
          </p:cNvPr>
          <p:cNvPicPr>
            <a:picLocks noChangeAspect="1"/>
          </p:cNvPicPr>
          <p:nvPr/>
        </p:nvPicPr>
        <p:blipFill>
          <a:blip r:embed="rId3"/>
          <a:stretch>
            <a:fillRect/>
          </a:stretch>
        </p:blipFill>
        <p:spPr>
          <a:xfrm>
            <a:off x="5607848" y="4511147"/>
            <a:ext cx="2605300" cy="2112063"/>
          </a:xfrm>
          <a:prstGeom prst="rect">
            <a:avLst/>
          </a:prstGeom>
        </p:spPr>
      </p:pic>
      <p:pic>
        <p:nvPicPr>
          <p:cNvPr id="14" name="図 13">
            <a:extLst>
              <a:ext uri="{FF2B5EF4-FFF2-40B4-BE49-F238E27FC236}">
                <a16:creationId xmlns:a16="http://schemas.microsoft.com/office/drawing/2014/main" id="{AA1C5286-DD78-4784-937F-62F185DE363F}"/>
              </a:ext>
            </a:extLst>
          </p:cNvPr>
          <p:cNvPicPr>
            <a:picLocks noChangeAspect="1"/>
          </p:cNvPicPr>
          <p:nvPr/>
        </p:nvPicPr>
        <p:blipFill>
          <a:blip r:embed="rId4"/>
          <a:stretch>
            <a:fillRect/>
          </a:stretch>
        </p:blipFill>
        <p:spPr>
          <a:xfrm>
            <a:off x="6034170" y="2105763"/>
            <a:ext cx="2846734" cy="1705712"/>
          </a:xfrm>
          <a:prstGeom prst="rect">
            <a:avLst/>
          </a:prstGeom>
        </p:spPr>
      </p:pic>
      <p:sp>
        <p:nvSpPr>
          <p:cNvPr id="30" name="正方形/長方形 29">
            <a:extLst>
              <a:ext uri="{FF2B5EF4-FFF2-40B4-BE49-F238E27FC236}">
                <a16:creationId xmlns:a16="http://schemas.microsoft.com/office/drawing/2014/main" id="{0434013D-3ED7-4ECA-800E-A0597534C355}"/>
              </a:ext>
            </a:extLst>
          </p:cNvPr>
          <p:cNvSpPr/>
          <p:nvPr/>
        </p:nvSpPr>
        <p:spPr>
          <a:xfrm>
            <a:off x="1085082" y="1703178"/>
            <a:ext cx="1072994" cy="271841"/>
          </a:xfrm>
          <a:prstGeom prst="rect">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dirty="0">
                <a:solidFill>
                  <a:schemeClr val="accent2"/>
                </a:solidFill>
                <a:latin typeface="Meiryo UI" panose="020B0604030504040204" pitchFamily="50" charset="-128"/>
                <a:ea typeface="Meiryo UI" panose="020B0604030504040204" pitchFamily="50" charset="-128"/>
              </a:rPr>
              <a:t>雇用形態</a:t>
            </a:r>
          </a:p>
        </p:txBody>
      </p:sp>
      <p:sp>
        <p:nvSpPr>
          <p:cNvPr id="31" name="正方形/長方形 30">
            <a:extLst>
              <a:ext uri="{FF2B5EF4-FFF2-40B4-BE49-F238E27FC236}">
                <a16:creationId xmlns:a16="http://schemas.microsoft.com/office/drawing/2014/main" id="{95DD5657-8440-4EDA-94F9-C802959330ED}"/>
              </a:ext>
            </a:extLst>
          </p:cNvPr>
          <p:cNvSpPr/>
          <p:nvPr/>
        </p:nvSpPr>
        <p:spPr>
          <a:xfrm>
            <a:off x="3750556" y="1693116"/>
            <a:ext cx="1072994" cy="271841"/>
          </a:xfrm>
          <a:prstGeom prst="rect">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dirty="0">
                <a:solidFill>
                  <a:schemeClr val="accent2"/>
                </a:solidFill>
                <a:latin typeface="Meiryo UI" panose="020B0604030504040204" pitchFamily="50" charset="-128"/>
                <a:ea typeface="Meiryo UI" panose="020B0604030504040204" pitchFamily="50" charset="-128"/>
              </a:rPr>
              <a:t>国籍</a:t>
            </a:r>
          </a:p>
        </p:txBody>
      </p:sp>
      <p:sp>
        <p:nvSpPr>
          <p:cNvPr id="32" name="正方形/長方形 31">
            <a:extLst>
              <a:ext uri="{FF2B5EF4-FFF2-40B4-BE49-F238E27FC236}">
                <a16:creationId xmlns:a16="http://schemas.microsoft.com/office/drawing/2014/main" id="{ACB6ED2C-6B3A-4D57-8E3B-02849593AD07}"/>
              </a:ext>
            </a:extLst>
          </p:cNvPr>
          <p:cNvSpPr/>
          <p:nvPr/>
        </p:nvSpPr>
        <p:spPr>
          <a:xfrm>
            <a:off x="706110" y="4707977"/>
            <a:ext cx="1072994" cy="271841"/>
          </a:xfrm>
          <a:prstGeom prst="rect">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dirty="0">
                <a:solidFill>
                  <a:schemeClr val="accent2"/>
                </a:solidFill>
                <a:latin typeface="Meiryo UI" panose="020B0604030504040204" pitchFamily="50" charset="-128"/>
                <a:ea typeface="Meiryo UI" panose="020B0604030504040204" pitchFamily="50" charset="-128"/>
              </a:rPr>
              <a:t>業種</a:t>
            </a:r>
          </a:p>
        </p:txBody>
      </p:sp>
      <p:sp>
        <p:nvSpPr>
          <p:cNvPr id="33" name="正方形/長方形 32">
            <a:extLst>
              <a:ext uri="{FF2B5EF4-FFF2-40B4-BE49-F238E27FC236}">
                <a16:creationId xmlns:a16="http://schemas.microsoft.com/office/drawing/2014/main" id="{72AAFA28-77AA-4BD3-B30A-EDE5325D4B49}"/>
              </a:ext>
            </a:extLst>
          </p:cNvPr>
          <p:cNvSpPr/>
          <p:nvPr/>
        </p:nvSpPr>
        <p:spPr>
          <a:xfrm>
            <a:off x="4594446" y="4717767"/>
            <a:ext cx="1072994" cy="271841"/>
          </a:xfrm>
          <a:prstGeom prst="rect">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dirty="0">
                <a:solidFill>
                  <a:schemeClr val="accent2"/>
                </a:solidFill>
                <a:latin typeface="Meiryo UI" panose="020B0604030504040204" pitchFamily="50" charset="-128"/>
                <a:ea typeface="Meiryo UI" panose="020B0604030504040204" pitchFamily="50" charset="-128"/>
              </a:rPr>
              <a:t>職種</a:t>
            </a:r>
          </a:p>
        </p:txBody>
      </p:sp>
      <p:sp>
        <p:nvSpPr>
          <p:cNvPr id="34" name="正方形/長方形 33">
            <a:extLst>
              <a:ext uri="{FF2B5EF4-FFF2-40B4-BE49-F238E27FC236}">
                <a16:creationId xmlns:a16="http://schemas.microsoft.com/office/drawing/2014/main" id="{D71B85F1-F9E9-42BF-8474-4E665AF693F0}"/>
              </a:ext>
            </a:extLst>
          </p:cNvPr>
          <p:cNvSpPr/>
          <p:nvPr/>
        </p:nvSpPr>
        <p:spPr>
          <a:xfrm>
            <a:off x="6612538" y="1703178"/>
            <a:ext cx="1072994" cy="271841"/>
          </a:xfrm>
          <a:prstGeom prst="rect">
            <a:avLst/>
          </a:prstGeom>
          <a:solidFill>
            <a:schemeClr val="bg1"/>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400" dirty="0">
                <a:solidFill>
                  <a:schemeClr val="accent2"/>
                </a:solidFill>
                <a:latin typeface="Meiryo UI" panose="020B0604030504040204" pitchFamily="50" charset="-128"/>
                <a:ea typeface="Meiryo UI" panose="020B0604030504040204" pitchFamily="50" charset="-128"/>
              </a:rPr>
              <a:t>地域</a:t>
            </a:r>
            <a:endParaRPr kumimoji="1" lang="en-US" altLang="ja-JP" sz="1400" dirty="0">
              <a:solidFill>
                <a:schemeClr val="accent2"/>
              </a:solidFill>
              <a:latin typeface="Meiryo UI" panose="020B0604030504040204" pitchFamily="50" charset="-128"/>
              <a:ea typeface="Meiryo UI" panose="020B0604030504040204" pitchFamily="50" charset="-128"/>
            </a:endParaRPr>
          </a:p>
        </p:txBody>
      </p:sp>
      <p:pic>
        <p:nvPicPr>
          <p:cNvPr id="35" name="図 34">
            <a:extLst>
              <a:ext uri="{FF2B5EF4-FFF2-40B4-BE49-F238E27FC236}">
                <a16:creationId xmlns:a16="http://schemas.microsoft.com/office/drawing/2014/main" id="{8AD58908-1799-4F39-AAA6-B2F580067FBE}"/>
              </a:ext>
            </a:extLst>
          </p:cNvPr>
          <p:cNvPicPr>
            <a:picLocks noChangeAspect="1"/>
          </p:cNvPicPr>
          <p:nvPr/>
        </p:nvPicPr>
        <p:blipFill>
          <a:blip r:embed="rId5"/>
          <a:stretch>
            <a:fillRect/>
          </a:stretch>
        </p:blipFill>
        <p:spPr>
          <a:xfrm>
            <a:off x="706110" y="2050930"/>
            <a:ext cx="1833827" cy="2029857"/>
          </a:xfrm>
          <a:prstGeom prst="rect">
            <a:avLst/>
          </a:prstGeom>
        </p:spPr>
      </p:pic>
      <p:pic>
        <p:nvPicPr>
          <p:cNvPr id="36" name="図 35">
            <a:extLst>
              <a:ext uri="{FF2B5EF4-FFF2-40B4-BE49-F238E27FC236}">
                <a16:creationId xmlns:a16="http://schemas.microsoft.com/office/drawing/2014/main" id="{1E1A4C76-8CFF-4BAC-A702-C6F88DADFAE8}"/>
              </a:ext>
            </a:extLst>
          </p:cNvPr>
          <p:cNvPicPr>
            <a:picLocks noChangeAspect="1"/>
          </p:cNvPicPr>
          <p:nvPr/>
        </p:nvPicPr>
        <p:blipFill>
          <a:blip r:embed="rId6"/>
          <a:stretch>
            <a:fillRect/>
          </a:stretch>
        </p:blipFill>
        <p:spPr>
          <a:xfrm>
            <a:off x="3366978" y="2190063"/>
            <a:ext cx="1840151" cy="1890739"/>
          </a:xfrm>
          <a:prstGeom prst="rect">
            <a:avLst/>
          </a:prstGeom>
        </p:spPr>
      </p:pic>
    </p:spTree>
    <p:extLst>
      <p:ext uri="{BB962C8B-B14F-4D97-AF65-F5344CB8AC3E}">
        <p14:creationId xmlns:p14="http://schemas.microsoft.com/office/powerpoint/2010/main" val="40528822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116851</TotalTime>
  <Words>2750</Words>
  <Application>Microsoft Office PowerPoint</Application>
  <PresentationFormat>画面に合わせる (4:3)</PresentationFormat>
  <Paragraphs>352</Paragraphs>
  <Slides>22</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Meiryo UI</vt:lpstr>
      <vt:lpstr>游ゴシック</vt:lpstr>
      <vt:lpstr>游ゴシック Light</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matsushima</dc:creator>
  <cp:lastModifiedBy>松島</cp:lastModifiedBy>
  <cp:revision>5691</cp:revision>
  <cp:lastPrinted>2019-04-07T22:29:16Z</cp:lastPrinted>
  <dcterms:created xsi:type="dcterms:W3CDTF">2015-04-09T01:36:02Z</dcterms:created>
  <dcterms:modified xsi:type="dcterms:W3CDTF">2020-08-05T02:44:07Z</dcterms:modified>
</cp:coreProperties>
</file>